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85" r:id="rId3"/>
    <p:sldId id="273" r:id="rId4"/>
    <p:sldId id="387" r:id="rId5"/>
    <p:sldId id="388" r:id="rId6"/>
    <p:sldId id="389" r:id="rId7"/>
    <p:sldId id="282" r:id="rId8"/>
    <p:sldId id="283" r:id="rId9"/>
    <p:sldId id="285" r:id="rId10"/>
    <p:sldId id="286" r:id="rId11"/>
    <p:sldId id="275" r:id="rId12"/>
    <p:sldId id="281" r:id="rId13"/>
    <p:sldId id="287" r:id="rId14"/>
    <p:sldId id="288" r:id="rId15"/>
    <p:sldId id="289" r:id="rId16"/>
    <p:sldId id="291" r:id="rId17"/>
    <p:sldId id="290" r:id="rId18"/>
    <p:sldId id="284" r:id="rId19"/>
    <p:sldId id="292" r:id="rId20"/>
    <p:sldId id="384" r:id="rId21"/>
  </p:sldIdLst>
  <p:sldSz cx="9144000" cy="6858000" type="screen4x3"/>
  <p:notesSz cx="6400800" cy="86868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6531"/>
    <a:srgbClr val="ACA800"/>
    <a:srgbClr val="B2B25E"/>
    <a:srgbClr val="D7D200"/>
    <a:srgbClr val="0033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2B268A-A92E-4AF2-8839-26D228AA4D03}" v="3" dt="2021-09-30T21:28:28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4" autoAdjust="0"/>
    <p:restoredTop sz="98226" autoAdjust="0"/>
  </p:normalViewPr>
  <p:slideViewPr>
    <p:cSldViewPr>
      <p:cViewPr varScale="1">
        <p:scale>
          <a:sx n="82" d="100"/>
          <a:sy n="82" d="100"/>
        </p:scale>
        <p:origin x="121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cio José Camilo dos Santos" userId="f6f470b6270be7ad" providerId="LiveId" clId="{FB2B268A-A92E-4AF2-8839-26D228AA4D03}"/>
    <pc:docChg chg="undo custSel modSld">
      <pc:chgData name="Amancio José Camilo dos Santos" userId="f6f470b6270be7ad" providerId="LiveId" clId="{FB2B268A-A92E-4AF2-8839-26D228AA4D03}" dt="2021-09-30T21:43:46.091" v="31" actId="20577"/>
      <pc:docMkLst>
        <pc:docMk/>
      </pc:docMkLst>
      <pc:sldChg chg="modSp mod modAnim">
        <pc:chgData name="Amancio José Camilo dos Santos" userId="f6f470b6270be7ad" providerId="LiveId" clId="{FB2B268A-A92E-4AF2-8839-26D228AA4D03}" dt="2021-09-30T21:43:46.091" v="31" actId="20577"/>
        <pc:sldMkLst>
          <pc:docMk/>
          <pc:sldMk cId="0" sldId="256"/>
        </pc:sldMkLst>
        <pc:spChg chg="mod">
          <ac:chgData name="Amancio José Camilo dos Santos" userId="f6f470b6270be7ad" providerId="LiveId" clId="{FB2B268A-A92E-4AF2-8839-26D228AA4D03}" dt="2021-09-30T21:43:46.091" v="31" actId="20577"/>
          <ac:spMkLst>
            <pc:docMk/>
            <pc:sldMk cId="0" sldId="256"/>
            <ac:spMk id="8" creationId="{A0D09219-F88E-4EAA-847F-67017D227BBC}"/>
          </ac:spMkLst>
        </pc:spChg>
        <pc:spChg chg="mod">
          <ac:chgData name="Amancio José Camilo dos Santos" userId="f6f470b6270be7ad" providerId="LiveId" clId="{FB2B268A-A92E-4AF2-8839-26D228AA4D03}" dt="2021-09-30T21:27:33.205" v="0" actId="6549"/>
          <ac:spMkLst>
            <pc:docMk/>
            <pc:sldMk cId="0" sldId="256"/>
            <ac:spMk id="8206" creationId="{E19B0617-C7F5-43B1-988B-E897DFB6D95C}"/>
          </ac:spMkLst>
        </pc:spChg>
      </pc:sldChg>
      <pc:sldChg chg="modAnim">
        <pc:chgData name="Amancio José Camilo dos Santos" userId="f6f470b6270be7ad" providerId="LiveId" clId="{FB2B268A-A92E-4AF2-8839-26D228AA4D03}" dt="2021-09-30T21:28:17.488" v="1"/>
        <pc:sldMkLst>
          <pc:docMk/>
          <pc:sldMk cId="1865238623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DB69A2E8-0614-4C55-9E77-406A1B0AA9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589" tIns="39795" rIns="79589" bIns="39795" numCol="1" anchor="t" anchorCtr="0" compatLnSpc="1">
            <a:prstTxWarp prst="textNoShape">
              <a:avLst/>
            </a:prstTxWarp>
          </a:bodyPr>
          <a:lstStyle>
            <a:lvl1pPr algn="l" defTabSz="795338" eaLnBrk="1" hangingPunct="1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0AC7F4A1-A326-4897-BA05-6456EBC3EA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589" tIns="39795" rIns="79589" bIns="39795" numCol="1" anchor="t" anchorCtr="0" compatLnSpc="1">
            <a:prstTxWarp prst="textNoShape">
              <a:avLst/>
            </a:prstTxWarp>
          </a:bodyPr>
          <a:lstStyle>
            <a:lvl1pPr algn="r" defTabSz="795338" eaLnBrk="1" hangingPunct="1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AACD024F-C1D9-4B59-9CF3-EDD1103375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589" tIns="39795" rIns="79589" bIns="39795" numCol="1" anchor="b" anchorCtr="0" compatLnSpc="1">
            <a:prstTxWarp prst="textNoShape">
              <a:avLst/>
            </a:prstTxWarp>
          </a:bodyPr>
          <a:lstStyle>
            <a:lvl1pPr algn="l" defTabSz="795338" eaLnBrk="1" hangingPunct="1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083209FC-C444-4083-AED5-816F4DA0C7E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589" tIns="39795" rIns="79589" bIns="39795" numCol="1" anchor="b" anchorCtr="0" compatLnSpc="1">
            <a:prstTxWarp prst="textNoShape">
              <a:avLst/>
            </a:prstTxWarp>
          </a:bodyPr>
          <a:lstStyle>
            <a:lvl1pPr algn="r" defTabSz="795338" eaLnBrk="1" hangingPunct="1">
              <a:defRPr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B1DB57-9ADC-4CB4-97D9-49350D06005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646EDE5-3FDC-423F-89B7-92BEA92774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algn="l" defTabSz="862013" eaLnBrk="1" hangingPunct="1">
              <a:defRPr sz="11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8A86B5E-1309-4807-B2AE-2101E97F6C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algn="r" defTabSz="862013" eaLnBrk="1" hangingPunct="1">
              <a:defRPr sz="11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77A4DC2-EFB0-47A7-B729-B1B9E61E5B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52463"/>
            <a:ext cx="4341812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9B10CA79-D4F8-4134-8E2D-9B98E96194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AC072B76-535A-41CD-8292-C41A0A93FE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algn="l" defTabSz="862013" eaLnBrk="1" hangingPunct="1">
              <a:defRPr sz="11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43FAF203-0478-46C6-95DD-9C893F7B8E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algn="r" defTabSz="862013" eaLnBrk="1" hangingPunct="1">
              <a:defRPr sz="11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33EE98-32EF-4115-808E-9D28A40CEDB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DD929B2-9F46-4310-8F86-BCE312BA2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 defTabSz="862013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 defTabSz="862013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 defTabSz="862013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 defTabSz="862013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 defTabSz="862013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defTabSz="862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defTabSz="862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defTabSz="862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defTabSz="8620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fld id="{4658037A-5C9B-4BF8-94D8-C66A61F2C046}" type="slidenum">
              <a:rPr lang="pt-BR" altLang="pt-BR" b="0">
                <a:solidFill>
                  <a:schemeClr val="tx1"/>
                </a:solidFill>
              </a:rPr>
              <a:pPr/>
              <a:t>1</a:t>
            </a:fld>
            <a:endParaRPr lang="pt-BR" altLang="pt-BR" b="0">
              <a:solidFill>
                <a:schemeClr val="tx1"/>
              </a:solidFill>
            </a:endParaRPr>
          </a:p>
        </p:txBody>
      </p:sp>
      <p:sp>
        <p:nvSpPr>
          <p:cNvPr id="6147" name="Rectangle 1026">
            <a:extLst>
              <a:ext uri="{FF2B5EF4-FFF2-40B4-BE49-F238E27FC236}">
                <a16:creationId xmlns:a16="http://schemas.microsoft.com/office/drawing/2014/main" id="{B55ED8F2-508A-4625-9A5D-91EE1D8CA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0288" y="652463"/>
            <a:ext cx="4340225" cy="3255962"/>
          </a:xfrm>
          <a:ln/>
        </p:spPr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04341413-AA53-4506-B9EA-64B0C0F84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124200"/>
            <a:ext cx="6705600" cy="1012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343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43C67B-0042-40FF-ACE5-042EF5EC1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523429-528F-45A5-89FD-4D1D4EEB7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62A2F3-700E-4204-A4D5-5929E01FBD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E58AB-1BB7-474E-996F-822F2EF03B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51463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048E0B-F41B-4187-B06E-EA7D8AA98E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BE501F-6C9E-43DD-BDD0-0482BA87C8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CB6D10-82F9-4855-97B9-8228EAA14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6232C-613E-48F6-8EF8-01723B9DC6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649550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4975" y="146050"/>
            <a:ext cx="2108200" cy="659606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6050"/>
            <a:ext cx="6175375" cy="659606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BAEA1A-24CA-488C-ABD7-C94E9678C6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AE7F91-31CB-472C-9A06-6909865FC8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AA6DFB-7987-428A-9A2F-A4B8F7F79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A434C-990B-4320-9170-E73CA4A318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43387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A3D8C9-E643-4F21-B819-1D91B31527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D68887-01F3-4C69-B4F3-C15E4F214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CC78E8-538A-4FE1-A7E2-B66BD2F9A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9784-072C-4AA4-B56D-530C490C03A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099270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96F7BA-A3B9-45C6-89FF-D6AA53C7C0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206D20-A33C-4E7B-B3B5-997FC8C1E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00CFA-C789-4738-B3DF-36438051FF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A01CA-7818-4567-9852-2648FF87CF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816904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4064000" cy="55451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27588" y="1196975"/>
            <a:ext cx="4065587" cy="55451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4F127F-4287-49B3-A306-113597539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9CA64E-8781-40E1-85F0-FD4CFDDA8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57543B-A83D-4D52-A5C2-5139DF49B7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3EA0A-1F09-4B6B-AF3B-FB16B47E93F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69672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2CFBB78-17CE-4611-AA63-F5862BF0D3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8BE1D3-15F2-4E68-BA37-723F6AC56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7657ECC-4E47-49BE-B208-054D70266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44830-D645-4197-90E5-81FFBF9189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19055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C5B2F6-678A-4209-993E-6FA0BA880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32F46B-6008-4DE9-B68F-A46B71466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A8834C-5F79-4DE6-BA60-3245D0E8C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BAC59-180E-46A0-930E-ADE7D4536D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95886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38634D-9C04-4121-A7FC-7A8F11917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BC565E-5AAE-4723-B042-E7C9075656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4A6867-3CA7-40FC-BF22-7A167285E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21D41-0DE5-4125-9146-40083F72BE0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7951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3B098B-C71C-4C0B-A1BC-76A2CA36C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C54B56-0F30-4D2B-8A3E-1CC90CFA5D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52D261-F8FB-4A0F-BADB-F2F9F817C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0AE9-E723-4AB5-AEAF-74E6021AF6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23255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90286-C3EC-49B1-9D3B-70F74D785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1D7C24-F74D-4220-B52B-FE96B414F2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44AC1D-B9D4-44DE-9A0F-A6F449298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EA544-25C6-4714-833C-6CDB8CB290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27021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BA1AB1-7B72-41C1-9008-B7E16BA5F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6050"/>
            <a:ext cx="7239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5732CA-7005-42E7-9992-ED3AD0ACE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8281987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499A94-5C51-4DED-8C38-122AEC4BB0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6312F2-D770-4B4B-AF9C-98D7B429A1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A59671-955F-4D7F-9C95-403F2B1F14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6FE6D0-1593-4356-BB37-014DB900AC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1031" name="Picture 9">
            <a:extLst>
              <a:ext uri="{FF2B5EF4-FFF2-40B4-BE49-F238E27FC236}">
                <a16:creationId xmlns:a16="http://schemas.microsoft.com/office/drawing/2014/main" id="{04BF4565-A7C8-4C50-91C4-557A1B045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0"/>
            <a:ext cx="255587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>
            <a:extLst>
              <a:ext uri="{FF2B5EF4-FFF2-40B4-BE49-F238E27FC236}">
                <a16:creationId xmlns:a16="http://schemas.microsoft.com/office/drawing/2014/main" id="{955EA0CA-FA6B-4D7C-8438-2E9FC94EF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255587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>
            <a:extLst>
              <a:ext uri="{FF2B5EF4-FFF2-40B4-BE49-F238E27FC236}">
                <a16:creationId xmlns:a16="http://schemas.microsoft.com/office/drawing/2014/main" id="{397DC906-D74A-4534-B143-E6BF5F524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255587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7">
            <a:extLst>
              <a:ext uri="{FF2B5EF4-FFF2-40B4-BE49-F238E27FC236}">
                <a16:creationId xmlns:a16="http://schemas.microsoft.com/office/drawing/2014/main" id="{C233298E-9051-44EE-B157-CD7FA8F81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035" name="Picture 19">
            <a:extLst>
              <a:ext uri="{FF2B5EF4-FFF2-40B4-BE49-F238E27FC236}">
                <a16:creationId xmlns:a16="http://schemas.microsoft.com/office/drawing/2014/main" id="{F857584E-AFFA-4F63-9B7B-30167A595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15660">
            <a:off x="611188" y="3625850"/>
            <a:ext cx="81629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92C64E02-D2B3-476F-A1F7-6F42957FD5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4221163"/>
            <a:ext cx="6696075" cy="19653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pt-BR" altLang="pt-BR" sz="4000" b="1">
                <a:solidFill>
                  <a:srgbClr val="000099"/>
                </a:solidFill>
              </a:rPr>
              <a:t>Existência de Deus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E19B0617-C7F5-43B1-988B-E897DFB6D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5638800"/>
            <a:ext cx="7019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0" dirty="0">
                <a:solidFill>
                  <a:schemeClr val="tx1"/>
                </a:solidFill>
              </a:rPr>
              <a:t>“Não é dado ao homem sondar a natureza íntima de Deus”</a:t>
            </a:r>
          </a:p>
          <a:p>
            <a:pPr eaLnBrk="1" hangingPunct="1"/>
            <a:r>
              <a:rPr lang="pt-BR" altLang="pt-BR" b="0" dirty="0">
                <a:solidFill>
                  <a:schemeClr val="tx1"/>
                </a:solidFill>
              </a:rPr>
              <a:t>Allan Kardec - Gênese, II, 8.</a:t>
            </a:r>
          </a:p>
        </p:txBody>
      </p:sp>
      <p:pic>
        <p:nvPicPr>
          <p:cNvPr id="5124" name="Picture 27">
            <a:extLst>
              <a:ext uri="{FF2B5EF4-FFF2-40B4-BE49-F238E27FC236}">
                <a16:creationId xmlns:a16="http://schemas.microsoft.com/office/drawing/2014/main" id="{37F495E6-7132-422A-BB25-5BDE53D90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916113"/>
            <a:ext cx="718026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28">
            <a:extLst>
              <a:ext uri="{FF2B5EF4-FFF2-40B4-BE49-F238E27FC236}">
                <a16:creationId xmlns:a16="http://schemas.microsoft.com/office/drawing/2014/main" id="{31EAA0EB-D3A1-45E3-95BB-093D0FF6C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59488"/>
            <a:ext cx="2362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1600" b="0">
                <a:solidFill>
                  <a:srgbClr val="FF0000"/>
                </a:solidFill>
              </a:rPr>
              <a:t>Por:</a:t>
            </a:r>
            <a:br>
              <a:rPr lang="pt-BR" altLang="pt-BR" sz="1600" b="0">
                <a:solidFill>
                  <a:srgbClr val="FF0000"/>
                </a:solidFill>
              </a:rPr>
            </a:br>
            <a:r>
              <a:rPr lang="pt-BR" altLang="pt-BR" sz="1600">
                <a:solidFill>
                  <a:srgbClr val="FF0000"/>
                </a:solidFill>
              </a:rPr>
              <a:t>André A Pereira</a:t>
            </a:r>
          </a:p>
          <a:p>
            <a:pPr algn="l" eaLnBrk="1" hangingPunct="1"/>
            <a:r>
              <a:rPr lang="pt-BR" altLang="pt-BR" sz="1600">
                <a:solidFill>
                  <a:srgbClr val="FF0000"/>
                </a:solidFill>
              </a:rPr>
              <a:t>Casa de Emmanuel</a:t>
            </a:r>
          </a:p>
        </p:txBody>
      </p:sp>
      <p:sp>
        <p:nvSpPr>
          <p:cNvPr id="5126" name="Text Box 29">
            <a:extLst>
              <a:ext uri="{FF2B5EF4-FFF2-40B4-BE49-F238E27FC236}">
                <a16:creationId xmlns:a16="http://schemas.microsoft.com/office/drawing/2014/main" id="{FE845F3D-F23A-47D6-9A0B-BCA328ED1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-1588"/>
            <a:ext cx="4938713" cy="7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000" b="0">
                <a:solidFill>
                  <a:srgbClr val="FFFFFF"/>
                </a:solidFill>
                <a:latin typeface="Berlin Sans FB Demi" panose="020E0802020502020306" pitchFamily="34" charset="0"/>
              </a:rPr>
              <a:t>Estudo sistemático de O Livro dos Espíritos</a:t>
            </a:r>
            <a:endParaRPr lang="pt-BR" altLang="pt-BR" sz="2000">
              <a:solidFill>
                <a:srgbClr val="FFFFFF"/>
              </a:solidFill>
            </a:endParaRPr>
          </a:p>
          <a:p>
            <a:pPr algn="l" eaLnBrk="1" hangingPunct="1"/>
            <a:r>
              <a:rPr lang="pt-BR" altLang="pt-BR" sz="2000" u="sng">
                <a:solidFill>
                  <a:srgbClr val="FFFFFF"/>
                </a:solidFill>
              </a:rPr>
              <a:t>Referência</a:t>
            </a:r>
            <a:r>
              <a:rPr lang="pt-BR" altLang="pt-BR" sz="2000">
                <a:solidFill>
                  <a:srgbClr val="FFFFFF"/>
                </a:solidFill>
              </a:rPr>
              <a:t>: Parte 1, Cap. I, itens 1-9</a:t>
            </a:r>
          </a:p>
        </p:txBody>
      </p:sp>
      <p:sp>
        <p:nvSpPr>
          <p:cNvPr id="8" name="Retângulo 1">
            <a:extLst>
              <a:ext uri="{FF2B5EF4-FFF2-40B4-BE49-F238E27FC236}">
                <a16:creationId xmlns:a16="http://schemas.microsoft.com/office/drawing/2014/main" id="{A0D09219-F88E-4EAA-847F-67017D227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1628" y="1266825"/>
            <a:ext cx="45963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LIVRO DOS ESPÍRITOS – 18/04/1857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95A9359-6E3F-4180-B6CB-2B9E6CF6B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/>
              <a:t>Santo Anselmo de Cantuária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3A0834CA-C77F-4B28-ACE7-B7422CC67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010400" cy="457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t-BR" altLang="pt-BR" sz="2400" b="1">
                <a:solidFill>
                  <a:srgbClr val="210791"/>
                </a:solidFill>
                <a:latin typeface="Arial" panose="020B0604020202020204" pitchFamily="34" charset="0"/>
              </a:rPr>
              <a:t>Proslogium:</a:t>
            </a:r>
          </a:p>
        </p:txBody>
      </p:sp>
      <p:sp>
        <p:nvSpPr>
          <p:cNvPr id="156676" name="Text Box 4">
            <a:extLst>
              <a:ext uri="{FF2B5EF4-FFF2-40B4-BE49-F238E27FC236}">
                <a16:creationId xmlns:a16="http://schemas.microsoft.com/office/drawing/2014/main" id="{91CE6160-B182-4CDC-BAB2-7E9C0102C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37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000"/>
              <a:t>1- Podemos pensar num ser acima do qual não exista nenhum outro.</a:t>
            </a:r>
          </a:p>
        </p:txBody>
      </p:sp>
      <p:sp>
        <p:nvSpPr>
          <p:cNvPr id="156677" name="Text Box 5">
            <a:extLst>
              <a:ext uri="{FF2B5EF4-FFF2-40B4-BE49-F238E27FC236}">
                <a16:creationId xmlns:a16="http://schemas.microsoft.com/office/drawing/2014/main" id="{5514CB86-0A5D-48EC-AB1A-3B5B29AFB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14600"/>
            <a:ext cx="830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000"/>
              <a:t>2- O insensato poderia argumentar que este ser só existe em pensamento.</a:t>
            </a:r>
          </a:p>
        </p:txBody>
      </p:sp>
      <p:sp>
        <p:nvSpPr>
          <p:cNvPr id="156678" name="Text Box 6">
            <a:extLst>
              <a:ext uri="{FF2B5EF4-FFF2-40B4-BE49-F238E27FC236}">
                <a16:creationId xmlns:a16="http://schemas.microsoft.com/office/drawing/2014/main" id="{E170DCCB-924D-4E44-BFD3-D79B2DA4C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429000"/>
            <a:ext cx="797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000"/>
              <a:t>3- No entanto, se pensarmos que ele está só no entendimento...</a:t>
            </a:r>
          </a:p>
        </p:txBody>
      </p:sp>
      <p:sp>
        <p:nvSpPr>
          <p:cNvPr id="156679" name="Text Box 7">
            <a:extLst>
              <a:ext uri="{FF2B5EF4-FFF2-40B4-BE49-F238E27FC236}">
                <a16:creationId xmlns:a16="http://schemas.microsoft.com/office/drawing/2014/main" id="{D5B527CF-B3ED-4D99-997D-23FD3C6A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910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000"/>
              <a:t>4- poderíamos pensar outro que existe no entendimento e na realidade</a:t>
            </a:r>
          </a:p>
        </p:txBody>
      </p:sp>
      <p:sp>
        <p:nvSpPr>
          <p:cNvPr id="156680" name="Text Box 8">
            <a:extLst>
              <a:ext uri="{FF2B5EF4-FFF2-40B4-BE49-F238E27FC236}">
                <a16:creationId xmlns:a16="http://schemas.microsoft.com/office/drawing/2014/main" id="{096D2A3F-843A-4A84-97E7-ED4D50BD6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5257800"/>
            <a:ext cx="7978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000"/>
              <a:t>5- logo, o ser acima do qual não exista nenhum outro existe no entendimento e na realidade.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  <p:bldP spid="156676" grpId="0" autoUpdateAnimBg="0"/>
      <p:bldP spid="156677" grpId="0" autoUpdateAnimBg="0"/>
      <p:bldP spid="156678" grpId="0" autoUpdateAnimBg="0"/>
      <p:bldP spid="156679" grpId="0" autoUpdateAnimBg="0"/>
      <p:bldP spid="15668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C1CCF821-C4E0-4BE4-B83E-DAA7D0336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Tomás de Aquino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DBD4134A-7AB9-4B13-A062-22BA8AB4B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81988" cy="7080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pt-BR" altLang="pt-BR">
                <a:solidFill>
                  <a:srgbClr val="000099"/>
                </a:solidFill>
              </a:rPr>
              <a:t>Argumento do primeiro motor</a:t>
            </a:r>
          </a:p>
        </p:txBody>
      </p:sp>
      <p:sp>
        <p:nvSpPr>
          <p:cNvPr id="145413" name="Text Box 5">
            <a:extLst>
              <a:ext uri="{FF2B5EF4-FFF2-40B4-BE49-F238E27FC236}">
                <a16:creationId xmlns:a16="http://schemas.microsoft.com/office/drawing/2014/main" id="{0D057D05-E730-42DF-AE67-48D10D774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2320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 Aristóteles</a:t>
            </a:r>
            <a:endParaRPr lang="pt-BR" altLang="pt-BR" b="0"/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C089070D-C5EE-4A57-947B-9BA6E65FD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3" y="2743200"/>
            <a:ext cx="84280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 “tudo que é movido é movido por um outro”</a:t>
            </a:r>
          </a:p>
          <a:p>
            <a:pPr eaLnBrk="1" hangingPunct="1"/>
            <a:endParaRPr lang="pt-BR" altLang="pt-BR" b="0"/>
          </a:p>
        </p:txBody>
      </p:sp>
      <p:sp>
        <p:nvSpPr>
          <p:cNvPr id="145415" name="Text Box 7">
            <a:extLst>
              <a:ext uri="{FF2B5EF4-FFF2-40B4-BE49-F238E27FC236}">
                <a16:creationId xmlns:a16="http://schemas.microsoft.com/office/drawing/2014/main" id="{D70379EA-763D-47C1-824C-05E2FBB23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3581400"/>
            <a:ext cx="40528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 Ordena ao infinito...</a:t>
            </a:r>
          </a:p>
          <a:p>
            <a:pPr eaLnBrk="1" hangingPunct="1"/>
            <a:endParaRPr lang="pt-BR" altLang="pt-BR" b="0"/>
          </a:p>
        </p:txBody>
      </p:sp>
      <p:sp>
        <p:nvSpPr>
          <p:cNvPr id="145417" name="Text Box 9">
            <a:extLst>
              <a:ext uri="{FF2B5EF4-FFF2-40B4-BE49-F238E27FC236}">
                <a16:creationId xmlns:a16="http://schemas.microsoft.com/office/drawing/2014/main" id="{9AD4742D-E349-4B8F-86EE-F66D42A6C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379913"/>
            <a:ext cx="80168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“primeiro motor que não seja movido por nenhum outro, ao qual todos dão o nome de Deus”</a:t>
            </a:r>
            <a:endParaRPr lang="pt-BR" altLang="pt-BR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  <p:bldP spid="145411" grpId="0" build="p" autoUpdateAnimBg="0"/>
      <p:bldP spid="145413" grpId="0" autoUpdateAnimBg="0"/>
      <p:bldP spid="145414" grpId="0" autoUpdateAnimBg="0"/>
      <p:bldP spid="145415" grpId="0" autoUpdateAnimBg="0"/>
      <p:bldP spid="1454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03812B-3096-46B9-BBD2-F3CB88752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Tomás de Aquino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AA5CE98E-D7CC-4FDD-B9D8-38349668A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81988" cy="7080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t-BR" altLang="pt-BR">
                <a:solidFill>
                  <a:srgbClr val="000099"/>
                </a:solidFill>
              </a:rPr>
              <a:t>2. Argumento da primeira causa eficiente</a:t>
            </a: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83201800-EDCB-4F2D-A17F-2FBE130B1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2320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 Aristóteles</a:t>
            </a:r>
            <a:endParaRPr lang="pt-BR" altLang="pt-BR" b="0"/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2F6963F6-A825-4B9A-9428-4E0CA361E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43200"/>
            <a:ext cx="5702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 “Todo efeito tem uma causa”</a:t>
            </a:r>
            <a:endParaRPr lang="pt-BR" altLang="pt-BR" b="0"/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439BFAD1-64FA-4B8D-A4EA-0669F03E1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40528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 Ordena ao infinito...</a:t>
            </a:r>
          </a:p>
          <a:p>
            <a:pPr eaLnBrk="1" hangingPunct="1"/>
            <a:endParaRPr lang="pt-BR" altLang="pt-BR" b="0"/>
          </a:p>
        </p:txBody>
      </p:sp>
      <p:sp>
        <p:nvSpPr>
          <p:cNvPr id="151559" name="Text Box 7">
            <a:extLst>
              <a:ext uri="{FF2B5EF4-FFF2-40B4-BE49-F238E27FC236}">
                <a16:creationId xmlns:a16="http://schemas.microsoft.com/office/drawing/2014/main" id="{569E9AE4-D559-49A0-99F3-51E061F5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00600"/>
            <a:ext cx="8016875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“admitimos uma causa eficiente primeira, a qual todos chamam de Deus”</a:t>
            </a:r>
          </a:p>
          <a:p>
            <a:pPr algn="l" eaLnBrk="1" hangingPunct="1">
              <a:spcBef>
                <a:spcPct val="20000"/>
              </a:spcBef>
              <a:buFontTx/>
              <a:buChar char="-"/>
            </a:pPr>
            <a:endParaRPr lang="pt-BR" altLang="pt-BR" b="0"/>
          </a:p>
        </p:txBody>
      </p:sp>
      <p:sp>
        <p:nvSpPr>
          <p:cNvPr id="151560" name="Text Box 8">
            <a:extLst>
              <a:ext uri="{FF2B5EF4-FFF2-40B4-BE49-F238E27FC236}">
                <a16:creationId xmlns:a16="http://schemas.microsoft.com/office/drawing/2014/main" id="{83DFEC77-85D4-4D25-BE8F-75A6625E3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810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3200" b="0">
                <a:latin typeface="Tahoma" panose="020B0604030504040204" pitchFamily="34" charset="0"/>
              </a:rPr>
              <a:t>- Algo que preceda de si mesmo: impossível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utoUpdateAnimBg="0"/>
      <p:bldP spid="151556" grpId="0" autoUpdateAnimBg="0"/>
      <p:bldP spid="151557" grpId="0" autoUpdateAnimBg="0"/>
      <p:bldP spid="151558" grpId="0" autoUpdateAnimBg="0"/>
      <p:bldP spid="151559" grpId="0" autoUpdateAnimBg="0"/>
      <p:bldP spid="15156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5FD41F2-8A83-49D2-9978-8DA06075B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Tomás de Aquino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13FA4F79-62DC-4E9F-82E3-3C0FCEE3C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81988" cy="7080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t-BR" altLang="pt-BR">
                <a:solidFill>
                  <a:srgbClr val="000099"/>
                </a:solidFill>
              </a:rPr>
              <a:t>3. Argumento do existente necessário</a:t>
            </a: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E2585236-F79F-43C7-BA31-FB3C69FA0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2800" b="0">
                <a:latin typeface="Tahoma" panose="020B0604030504040204" pitchFamily="34" charset="0"/>
              </a:rPr>
              <a:t> “há coisas que podem ser e não ser (geradas e corrompidas)</a:t>
            </a:r>
            <a:endParaRPr lang="pt-BR" altLang="pt-BR" sz="1600" b="0"/>
          </a:p>
        </p:txBody>
      </p:sp>
      <p:sp>
        <p:nvSpPr>
          <p:cNvPr id="157701" name="Text Box 5">
            <a:extLst>
              <a:ext uri="{FF2B5EF4-FFF2-40B4-BE49-F238E27FC236}">
                <a16:creationId xmlns:a16="http://schemas.microsoft.com/office/drawing/2014/main" id="{506FC970-3C1F-4CAF-8BF5-D8EAFFD73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2800" b="0">
                <a:latin typeface="Tahoma" panose="020B0604030504040204" pitchFamily="34" charset="0"/>
              </a:rPr>
              <a:t> “o que não existe só pode começar a existir por uma coisa já existente”</a:t>
            </a:r>
            <a:endParaRPr lang="pt-BR" altLang="pt-BR" sz="1600" b="0"/>
          </a:p>
        </p:txBody>
      </p:sp>
      <p:sp>
        <p:nvSpPr>
          <p:cNvPr id="157702" name="Text Box 6">
            <a:extLst>
              <a:ext uri="{FF2B5EF4-FFF2-40B4-BE49-F238E27FC236}">
                <a16:creationId xmlns:a16="http://schemas.microsoft.com/office/drawing/2014/main" id="{421308D4-4AED-453D-AD7C-8AC40ED87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1412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pt-BR" altLang="pt-BR" sz="2800" b="0">
                <a:latin typeface="Tahoma" panose="020B0604030504040204" pitchFamily="34" charset="0"/>
              </a:rPr>
              <a:t> logo...</a:t>
            </a:r>
            <a:endParaRPr lang="pt-BR" altLang="pt-BR" sz="2800" b="0"/>
          </a:p>
        </p:txBody>
      </p:sp>
      <p:sp>
        <p:nvSpPr>
          <p:cNvPr id="157703" name="Text Box 7">
            <a:extLst>
              <a:ext uri="{FF2B5EF4-FFF2-40B4-BE49-F238E27FC236}">
                <a16:creationId xmlns:a16="http://schemas.microsoft.com/office/drawing/2014/main" id="{E4C0B07B-E680-4EAA-9EAE-C41745266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638800"/>
            <a:ext cx="8016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2800" b="0">
                <a:latin typeface="Tahoma" panose="020B0604030504040204" pitchFamily="34" charset="0"/>
              </a:rPr>
              <a:t> “É preciso que haja um ser necessário por si mesmo” – todos chamam de Deus.</a:t>
            </a:r>
            <a:endParaRPr lang="pt-BR" altLang="pt-BR" sz="2800" b="0"/>
          </a:p>
        </p:txBody>
      </p:sp>
      <p:sp>
        <p:nvSpPr>
          <p:cNvPr id="157704" name="Text Box 8">
            <a:extLst>
              <a:ext uri="{FF2B5EF4-FFF2-40B4-BE49-F238E27FC236}">
                <a16:creationId xmlns:a16="http://schemas.microsoft.com/office/drawing/2014/main" id="{FEC2B090-B00D-49A9-A0A7-902CD9A4E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910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800" b="0">
                <a:latin typeface="Tahoma" panose="020B0604030504040204" pitchFamily="34" charset="0"/>
              </a:rPr>
              <a:t>- “mas se todas as coisas podem não existir, houve um tempo em que nenhuma existia”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  <p:bldP spid="157700" grpId="0" autoUpdateAnimBg="0"/>
      <p:bldP spid="157701" grpId="0" autoUpdateAnimBg="0"/>
      <p:bldP spid="157702" grpId="0" autoUpdateAnimBg="0"/>
      <p:bldP spid="157703" grpId="0" autoUpdateAnimBg="0"/>
      <p:bldP spid="1577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2AA2886-E559-43A3-A398-33120014D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Tomás de Aquino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50E1FDDB-F659-4E28-B0C8-80E2A4D80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81988" cy="7080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t-BR" altLang="pt-BR" sz="2800">
                <a:solidFill>
                  <a:srgbClr val="000099"/>
                </a:solidFill>
              </a:rPr>
              <a:t>4. Argumento pelos graus do ser</a:t>
            </a:r>
          </a:p>
        </p:txBody>
      </p:sp>
      <p:sp>
        <p:nvSpPr>
          <p:cNvPr id="158724" name="Text Box 4">
            <a:extLst>
              <a:ext uri="{FF2B5EF4-FFF2-40B4-BE49-F238E27FC236}">
                <a16:creationId xmlns:a16="http://schemas.microsoft.com/office/drawing/2014/main" id="{E757FFF4-349B-44D5-88C8-8780F96F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77724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 b="0">
                <a:latin typeface="Tahoma" panose="020B0604030504040204" pitchFamily="34" charset="0"/>
              </a:rPr>
              <a:t>Anselmo de Cantuária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2400" b="0">
                <a:latin typeface="Tahoma" panose="020B0604030504040204" pitchFamily="34" charset="0"/>
              </a:rPr>
              <a:t>Aristóteles: “o fogo maximamente cálido é a causa de todos os cálidos”</a:t>
            </a:r>
          </a:p>
        </p:txBody>
      </p:sp>
      <p:sp>
        <p:nvSpPr>
          <p:cNvPr id="158725" name="Text Box 5">
            <a:extLst>
              <a:ext uri="{FF2B5EF4-FFF2-40B4-BE49-F238E27FC236}">
                <a16:creationId xmlns:a16="http://schemas.microsoft.com/office/drawing/2014/main" id="{DEB4D72D-220C-4A97-BAE5-86A9B7D6E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8305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800" b="0">
                <a:latin typeface="Tahoma" panose="020B0604030504040204" pitchFamily="34" charset="0"/>
              </a:rPr>
              <a:t> “todas as coisas tem um mais e um menos de nobreza, verdade, beleza“</a:t>
            </a:r>
          </a:p>
        </p:txBody>
      </p:sp>
      <p:sp>
        <p:nvSpPr>
          <p:cNvPr id="158727" name="Text Box 7">
            <a:extLst>
              <a:ext uri="{FF2B5EF4-FFF2-40B4-BE49-F238E27FC236}">
                <a16:creationId xmlns:a16="http://schemas.microsoft.com/office/drawing/2014/main" id="{AF9520A8-ED85-4C03-A9F0-C66B4EEE9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334000"/>
            <a:ext cx="801687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800" b="0">
                <a:latin typeface="Tahoma" panose="020B0604030504040204" pitchFamily="34" charset="0"/>
              </a:rPr>
              <a:t>“Há algo maximamente bom, ser e toda e qualquer perfeição, ao qual todos chamam de Deus.”</a:t>
            </a:r>
          </a:p>
        </p:txBody>
      </p:sp>
      <p:sp>
        <p:nvSpPr>
          <p:cNvPr id="158728" name="Text Box 8">
            <a:extLst>
              <a:ext uri="{FF2B5EF4-FFF2-40B4-BE49-F238E27FC236}">
                <a16:creationId xmlns:a16="http://schemas.microsoft.com/office/drawing/2014/main" id="{B12568FE-9CD7-4582-9183-14538DB32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038600"/>
            <a:ext cx="81534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800" b="0">
                <a:latin typeface="Tahoma" panose="020B0604030504040204" pitchFamily="34" charset="0"/>
              </a:rPr>
              <a:t> “graduamos na medida em que se aproximam em proporções diferentes de algo que contém o máximo deste ser.”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  <p:bldP spid="158724" grpId="0" autoUpdateAnimBg="0"/>
      <p:bldP spid="158725" grpId="0" autoUpdateAnimBg="0"/>
      <p:bldP spid="158727" grpId="0" autoUpdateAnimBg="0"/>
      <p:bldP spid="1587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FAA064D-47E8-49DE-ABA5-9DF5586BC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Tomás de Aquino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1007166E-DAAC-43E0-B9FA-38D0DB1BE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81988" cy="7080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t-BR" altLang="pt-BR" sz="2800">
                <a:solidFill>
                  <a:srgbClr val="000099"/>
                </a:solidFill>
              </a:rPr>
              <a:t>5. Argumento do governador supremo das coisas </a:t>
            </a:r>
          </a:p>
        </p:txBody>
      </p:sp>
      <p:sp>
        <p:nvSpPr>
          <p:cNvPr id="159748" name="Text Box 4">
            <a:extLst>
              <a:ext uri="{FF2B5EF4-FFF2-40B4-BE49-F238E27FC236}">
                <a16:creationId xmlns:a16="http://schemas.microsoft.com/office/drawing/2014/main" id="{200C1A84-5413-4C31-A1A2-134D869D0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João Damasceno</a:t>
            </a:r>
          </a:p>
        </p:txBody>
      </p:sp>
      <p:sp>
        <p:nvSpPr>
          <p:cNvPr id="159749" name="Text Box 5">
            <a:extLst>
              <a:ext uri="{FF2B5EF4-FFF2-40B4-BE49-F238E27FC236}">
                <a16:creationId xmlns:a16="http://schemas.microsoft.com/office/drawing/2014/main" id="{FF837384-90E4-4CA0-97BA-3AC06A4C4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“as coisas operam para um fim” (seta e o alvo)</a:t>
            </a:r>
          </a:p>
        </p:txBody>
      </p:sp>
      <p:sp>
        <p:nvSpPr>
          <p:cNvPr id="159750" name="Text Box 6">
            <a:extLst>
              <a:ext uri="{FF2B5EF4-FFF2-40B4-BE49-F238E27FC236}">
                <a16:creationId xmlns:a16="http://schemas.microsoft.com/office/drawing/2014/main" id="{6236DA83-C056-490A-B7BB-479D2619A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105400"/>
            <a:ext cx="80168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 “Há algo inteligente, pelo qual todas as coisas naturais se ordenam ao fim, e a que todos chamam de Deus.”</a:t>
            </a:r>
          </a:p>
        </p:txBody>
      </p:sp>
      <p:sp>
        <p:nvSpPr>
          <p:cNvPr id="159751" name="Text Box 7">
            <a:extLst>
              <a:ext uri="{FF2B5EF4-FFF2-40B4-BE49-F238E27FC236}">
                <a16:creationId xmlns:a16="http://schemas.microsoft.com/office/drawing/2014/main" id="{7960A4B6-F4F1-42CA-A423-0CE7AD8BB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86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3200" b="0">
                <a:latin typeface="Tahoma" panose="020B0604030504040204" pitchFamily="34" charset="0"/>
              </a:rPr>
              <a:t> “Não chegam ao acaso, mas por uma intenção”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  <p:bldP spid="159748" grpId="0" autoUpdateAnimBg="0"/>
      <p:bldP spid="159749" grpId="0" autoUpdateAnimBg="0"/>
      <p:bldP spid="159750" grpId="0" autoUpdateAnimBg="0"/>
      <p:bldP spid="15975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569DD80-FBAA-49E3-A6E4-41AE9E06A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Tomás de Aquino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64C83A6E-6EF8-4912-A728-008CDFD78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81988" cy="533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t-BR" altLang="pt-BR" sz="2800">
                <a:solidFill>
                  <a:srgbClr val="000099"/>
                </a:solidFill>
              </a:rPr>
              <a:t>Conhecimento negativo da essência divina</a:t>
            </a:r>
          </a:p>
        </p:txBody>
      </p:sp>
      <p:sp>
        <p:nvSpPr>
          <p:cNvPr id="161796" name="Text Box 4">
            <a:extLst>
              <a:ext uri="{FF2B5EF4-FFF2-40B4-BE49-F238E27FC236}">
                <a16:creationId xmlns:a16="http://schemas.microsoft.com/office/drawing/2014/main" id="{E3318118-2CA9-42D3-82BA-159D3680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2400" b="0">
                <a:latin typeface="Tahoma" panose="020B0604030504040204" pitchFamily="34" charset="0"/>
              </a:rPr>
              <a:t> Não é temporal, mutável, potência, matéria, composto.</a:t>
            </a:r>
          </a:p>
        </p:txBody>
      </p:sp>
      <p:sp>
        <p:nvSpPr>
          <p:cNvPr id="161797" name="Text Box 5">
            <a:extLst>
              <a:ext uri="{FF2B5EF4-FFF2-40B4-BE49-F238E27FC236}">
                <a16:creationId xmlns:a16="http://schemas.microsoft.com/office/drawing/2014/main" id="{59CB945E-F4BE-4020-8D71-FCC533B2B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146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-"/>
            </a:pPr>
            <a:r>
              <a:rPr lang="pt-BR" altLang="pt-BR" sz="2400" b="0">
                <a:latin typeface="Tahoma" panose="020B0604030504040204" pitchFamily="34" charset="0"/>
              </a:rPr>
              <a:t> Logo é: eterno, puro ato, imaterial, absolutamente simples.</a:t>
            </a:r>
          </a:p>
        </p:txBody>
      </p:sp>
      <p:sp>
        <p:nvSpPr>
          <p:cNvPr id="161799" name="Text Box 7">
            <a:extLst>
              <a:ext uri="{FF2B5EF4-FFF2-40B4-BE49-F238E27FC236}">
                <a16:creationId xmlns:a16="http://schemas.microsoft.com/office/drawing/2014/main" id="{A325AFA9-A626-4AE7-945B-EC5EB1905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pt-BR" altLang="pt-BR" sz="2800" b="0">
                <a:latin typeface="Tahoma" panose="020B0604030504040204" pitchFamily="34" charset="0"/>
              </a:rPr>
              <a:t>Conhecimento analógico de Deus</a:t>
            </a:r>
          </a:p>
        </p:txBody>
      </p:sp>
      <p:sp>
        <p:nvSpPr>
          <p:cNvPr id="161800" name="Text Box 8">
            <a:extLst>
              <a:ext uri="{FF2B5EF4-FFF2-40B4-BE49-F238E27FC236}">
                <a16:creationId xmlns:a16="http://schemas.microsoft.com/office/drawing/2014/main" id="{3377251E-C490-47DE-9010-DF7DB913F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0"/>
            <a:ext cx="69389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800" b="0"/>
              <a:t>Dependência das criaturas para com Deus</a:t>
            </a:r>
          </a:p>
          <a:p>
            <a:pPr algn="l" eaLnBrk="1" hangingPunct="1"/>
            <a:r>
              <a:rPr lang="pt-BR" altLang="pt-BR" sz="2800" b="0"/>
              <a:t>- o filho continua vivo se o pai morre.</a:t>
            </a:r>
          </a:p>
        </p:txBody>
      </p:sp>
      <p:sp>
        <p:nvSpPr>
          <p:cNvPr id="161801" name="Text Box 9">
            <a:extLst>
              <a:ext uri="{FF2B5EF4-FFF2-40B4-BE49-F238E27FC236}">
                <a16:creationId xmlns:a16="http://schemas.microsoft.com/office/drawing/2014/main" id="{003FA34E-12CB-434A-B973-00DF5911A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76800"/>
            <a:ext cx="4243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800" b="0"/>
              <a:t>O mal é ausência do bem</a:t>
            </a:r>
          </a:p>
        </p:txBody>
      </p:sp>
      <p:sp>
        <p:nvSpPr>
          <p:cNvPr id="161802" name="Text Box 10">
            <a:extLst>
              <a:ext uri="{FF2B5EF4-FFF2-40B4-BE49-F238E27FC236}">
                <a16:creationId xmlns:a16="http://schemas.microsoft.com/office/drawing/2014/main" id="{8594DD15-D5D6-4A49-A454-0DDE1D217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4864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800" b="0"/>
              <a:t>Hierarquia dos seres: minerais, vegetais, animais, homem.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autoUpdateAnimBg="0"/>
      <p:bldP spid="161796" grpId="0" autoUpdateAnimBg="0"/>
      <p:bldP spid="161797" grpId="0" autoUpdateAnimBg="0"/>
      <p:bldP spid="161799" grpId="0" autoUpdateAnimBg="0"/>
      <p:bldP spid="161800" grpId="0" autoUpdateAnimBg="0"/>
      <p:bldP spid="161801" grpId="0" autoUpdateAnimBg="0"/>
      <p:bldP spid="16180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28D2AC2D-939A-4D98-8E85-CEEE68F6E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Bibliografia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953FD167-DC6C-4A84-AD6A-925AF8427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30480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0099"/>
                </a:solidFill>
                <a:latin typeface="Arial" panose="020B0604020202020204" pitchFamily="34" charset="0"/>
              </a:rPr>
              <a:t>Allan Kardec - “O Livro dos Espíritos” e “A Gênese”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pt-BR" altLang="pt-BR" sz="18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0099"/>
                </a:solidFill>
                <a:latin typeface="Arial" panose="020B0604020202020204" pitchFamily="34" charset="0"/>
              </a:rPr>
              <a:t>Joanna de Ângelis / Divaldo Franco – “Estudos Espíritas”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pt-BR" altLang="pt-BR" sz="18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0099"/>
                </a:solidFill>
                <a:latin typeface="Arial" panose="020B0604020202020204" pitchFamily="34" charset="0"/>
              </a:rPr>
              <a:t>Anselmo de Cantuária - Monologium e Proslogium (série “Os Pensadores”)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pt-BR" altLang="pt-BR" sz="18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0099"/>
                </a:solidFill>
                <a:latin typeface="Arial" panose="020B0604020202020204" pitchFamily="34" charset="0"/>
              </a:rPr>
              <a:t>Boehner e Gilson – “História da Filosofia Cristã” - Vozes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pt-BR" altLang="pt-BR" sz="18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0099"/>
                </a:solidFill>
                <a:latin typeface="Arial" panose="020B0604020202020204" pitchFamily="34" charset="0"/>
              </a:rPr>
              <a:t>Carlos Bernardo – “Elucidações Kardecistas” em </a:t>
            </a:r>
            <a:r>
              <a:rPr lang="pt-BR" altLang="pt-BR" sz="1800" b="1" i="1">
                <a:solidFill>
                  <a:srgbClr val="000099"/>
                </a:solidFill>
                <a:latin typeface="Arial" panose="020B0604020202020204" pitchFamily="34" charset="0"/>
              </a:rPr>
              <a:t>Presença Espírita</a:t>
            </a:r>
            <a:r>
              <a:rPr lang="pt-BR" altLang="pt-BR" sz="1800" b="1">
                <a:solidFill>
                  <a:srgbClr val="000099"/>
                </a:solidFill>
                <a:latin typeface="Arial" panose="020B0604020202020204" pitchFamily="34" charset="0"/>
              </a:rPr>
              <a:t> jul/ago/1988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  <p:bldP spid="16077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Text Box 3">
            <a:extLst>
              <a:ext uri="{FF2B5EF4-FFF2-40B4-BE49-F238E27FC236}">
                <a16:creationId xmlns:a16="http://schemas.microsoft.com/office/drawing/2014/main" id="{D8BE2D1E-448B-408B-AC71-5E70DC72E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1143000"/>
            <a:ext cx="822325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Senhor, tu me sondas e me conheces:</a:t>
            </a:r>
          </a:p>
          <a:p>
            <a:pPr algn="l" eaLnBrk="1" hangingPunct="1"/>
            <a:r>
              <a:rPr lang="pt-BR" altLang="pt-BR"/>
              <a:t>Sabes quando me sento e quando me levanto</a:t>
            </a:r>
          </a:p>
          <a:p>
            <a:pPr algn="l" eaLnBrk="1" hangingPunct="1"/>
            <a:r>
              <a:rPr lang="pt-BR" altLang="pt-BR"/>
              <a:t>De longe vês meus pensamentos.</a:t>
            </a:r>
          </a:p>
          <a:p>
            <a:pPr algn="l" eaLnBrk="1" hangingPunct="1"/>
            <a:r>
              <a:rPr lang="pt-BR" altLang="pt-BR"/>
              <a:t>Não chegou a palavra à minha língua,</a:t>
            </a:r>
          </a:p>
          <a:p>
            <a:pPr algn="l" eaLnBrk="1" hangingPunct="1"/>
            <a:r>
              <a:rPr lang="pt-BR" altLang="pt-BR"/>
              <a:t>E tu Senhor, já a conheces toda.</a:t>
            </a:r>
          </a:p>
          <a:p>
            <a:pPr algn="l" eaLnBrk="1" hangingPunct="1"/>
            <a:r>
              <a:rPr lang="pt-BR" altLang="pt-BR"/>
              <a:t>Abranges meu passado e meu futuro,</a:t>
            </a:r>
          </a:p>
          <a:p>
            <a:pPr algn="l" eaLnBrk="1" hangingPunct="1"/>
            <a:r>
              <a:rPr lang="pt-BR" altLang="pt-BR"/>
              <a:t>E sobre mim repousas tua mão.</a:t>
            </a:r>
          </a:p>
          <a:p>
            <a:pPr algn="l" eaLnBrk="1" hangingPunct="1"/>
            <a:r>
              <a:rPr lang="pt-BR" altLang="pt-BR"/>
              <a:t>Tal conhecimento é para mim demasiado misterioso,</a:t>
            </a:r>
          </a:p>
          <a:p>
            <a:pPr algn="l" eaLnBrk="1" hangingPunct="1"/>
            <a:r>
              <a:rPr lang="pt-BR" altLang="pt-BR"/>
              <a:t>Tão sublime que não posso atiná-lo.</a:t>
            </a:r>
          </a:p>
          <a:p>
            <a:pPr algn="l" eaLnBrk="1" hangingPunct="1"/>
            <a:r>
              <a:rPr lang="pt-BR" altLang="pt-BR"/>
              <a:t>Aonde irei para estar longe do teu espírito?</a:t>
            </a:r>
          </a:p>
          <a:p>
            <a:pPr algn="l" eaLnBrk="1" hangingPunct="1"/>
            <a:r>
              <a:rPr lang="pt-BR" altLang="pt-BR"/>
              <a:t>Aonde fugirei para estar longe da tua face?</a:t>
            </a:r>
          </a:p>
          <a:p>
            <a:pPr algn="l" eaLnBrk="1" hangingPunct="1"/>
            <a:r>
              <a:rPr lang="pt-BR" altLang="pt-BR"/>
              <a:t>Se eu escalar os céus, aí estás;</a:t>
            </a:r>
          </a:p>
          <a:p>
            <a:pPr algn="l" eaLnBrk="1" hangingPunct="1"/>
            <a:r>
              <a:rPr lang="pt-BR" altLang="pt-BR"/>
              <a:t>Se me deitar no abismo, também aí estás</a:t>
            </a:r>
          </a:p>
          <a:p>
            <a:pPr algn="l" eaLnBrk="1" hangingPunct="1"/>
            <a:r>
              <a:rPr lang="pt-BR" altLang="pt-BR"/>
              <a:t>Se me apossar das asas da aurora e for morar nos confins do mar,</a:t>
            </a:r>
          </a:p>
          <a:p>
            <a:pPr algn="l" eaLnBrk="1" hangingPunct="1"/>
            <a:r>
              <a:rPr lang="pt-BR" altLang="pt-BR"/>
              <a:t>Também aí tua mão me conduz,</a:t>
            </a:r>
          </a:p>
          <a:p>
            <a:pPr algn="l" eaLnBrk="1" hangingPunct="1"/>
            <a:r>
              <a:rPr lang="pt-BR" altLang="pt-BR"/>
              <a:t>Tua destra me segura. </a:t>
            </a:r>
          </a:p>
          <a:p>
            <a:pPr algn="l" eaLnBrk="1" hangingPunct="1"/>
            <a:r>
              <a:rPr lang="pt-BR" altLang="pt-BR"/>
              <a:t>Se eu disser: “envolvam-me as trevas e, à minha volta, a luz se faça noite,</a:t>
            </a:r>
          </a:p>
          <a:p>
            <a:pPr algn="l" eaLnBrk="1" hangingPunct="1"/>
            <a:r>
              <a:rPr lang="pt-BR" altLang="pt-BR"/>
              <a:t>As trevas não são escuras para ti:</a:t>
            </a:r>
          </a:p>
          <a:p>
            <a:pPr algn="l" eaLnBrk="1" hangingPunct="1"/>
            <a:r>
              <a:rPr lang="pt-BR" altLang="pt-BR"/>
              <a:t>A noite se faz clara como o dia, e as trevas como a luz.</a:t>
            </a:r>
          </a:p>
          <a:p>
            <a:pPr algn="l" eaLnBrk="1" hangingPunct="1"/>
            <a:endParaRPr lang="pt-BR" altLang="pt-BR"/>
          </a:p>
        </p:txBody>
      </p:sp>
      <p:sp>
        <p:nvSpPr>
          <p:cNvPr id="154629" name="Text Box 5">
            <a:extLst>
              <a:ext uri="{FF2B5EF4-FFF2-40B4-BE49-F238E27FC236}">
                <a16:creationId xmlns:a16="http://schemas.microsoft.com/office/drawing/2014/main" id="{4A62DCAF-F5A9-4D92-84F1-DF25DC3F7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400"/>
              <a:t>Salmo 139 de Davi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4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4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4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54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46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546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  <p:bldP spid="15462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>
            <a:extLst>
              <a:ext uri="{FF2B5EF4-FFF2-40B4-BE49-F238E27FC236}">
                <a16:creationId xmlns:a16="http://schemas.microsoft.com/office/drawing/2014/main" id="{DC6BAF93-C67F-4622-B3A7-98618CE71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447800"/>
            <a:ext cx="730885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Prodigiosas são as tuas obras;</a:t>
            </a:r>
          </a:p>
          <a:p>
            <a:pPr algn="l" eaLnBrk="1" hangingPunct="1"/>
            <a:r>
              <a:rPr lang="pt-BR" altLang="pt-BR"/>
              <a:t>Sim, eu bem o reconheço.</a:t>
            </a:r>
          </a:p>
          <a:p>
            <a:pPr algn="l" eaLnBrk="1" hangingPunct="1"/>
            <a:r>
              <a:rPr lang="pt-BR" altLang="pt-BR"/>
              <a:t>Ainda embrião, teus olhos já me viam;</a:t>
            </a:r>
          </a:p>
          <a:p>
            <a:pPr algn="l" eaLnBrk="1" hangingPunct="1"/>
            <a:r>
              <a:rPr lang="pt-BR" altLang="pt-BR"/>
              <a:t>Foram registrados em teu livro</a:t>
            </a:r>
          </a:p>
          <a:p>
            <a:pPr algn="l" eaLnBrk="1" hangingPunct="1"/>
            <a:r>
              <a:rPr lang="pt-BR" altLang="pt-BR"/>
              <a:t>Todos os dias prefixados</a:t>
            </a:r>
          </a:p>
          <a:p>
            <a:pPr algn="l" eaLnBrk="1" hangingPunct="1"/>
            <a:r>
              <a:rPr lang="pt-BR" altLang="pt-BR"/>
              <a:t>Antes que um só deles existisse.</a:t>
            </a:r>
          </a:p>
          <a:p>
            <a:pPr algn="l" eaLnBrk="1" hangingPunct="1"/>
            <a:r>
              <a:rPr lang="pt-BR" altLang="pt-BR"/>
              <a:t>Quão insondáveis, ó Deus, são para mim teus desígnios,</a:t>
            </a:r>
          </a:p>
          <a:p>
            <a:pPr algn="l" eaLnBrk="1" hangingPunct="1"/>
            <a:r>
              <a:rPr lang="pt-BR" altLang="pt-BR"/>
              <a:t>Quão grande é a sua soma!</a:t>
            </a:r>
          </a:p>
          <a:p>
            <a:pPr algn="l" eaLnBrk="1" hangingPunct="1"/>
            <a:r>
              <a:rPr lang="pt-BR" altLang="pt-BR"/>
              <a:t>Pensava eu em contá-los, mas eram mais numerosos que a areia.</a:t>
            </a:r>
          </a:p>
          <a:p>
            <a:pPr algn="l" eaLnBrk="1" hangingPunct="1"/>
            <a:r>
              <a:rPr lang="pt-BR" altLang="pt-BR"/>
              <a:t>Sonda-me, ó Deus, e conhecerás meu coração!</a:t>
            </a:r>
          </a:p>
          <a:p>
            <a:pPr algn="l" eaLnBrk="1" hangingPunct="1"/>
            <a:r>
              <a:rPr lang="pt-BR" altLang="pt-BR"/>
              <a:t>Examina-me e conhecerás meus pensamentos!</a:t>
            </a:r>
          </a:p>
          <a:p>
            <a:pPr algn="l" eaLnBrk="1" hangingPunct="1"/>
            <a:r>
              <a:rPr lang="pt-BR" altLang="pt-BR"/>
              <a:t>Vê se estou no caminho da perdição</a:t>
            </a:r>
          </a:p>
          <a:p>
            <a:pPr algn="l" eaLnBrk="1" hangingPunct="1"/>
            <a:r>
              <a:rPr lang="pt-BR" altLang="pt-BR"/>
              <a:t>E conduze-me pelo caminho antigo!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3BFCDDE7-0F1B-487F-A1A9-4F714112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sz="2400"/>
              <a:t>Salmo 139 de Davi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2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2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2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2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2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2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2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2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>
            <a:extLst>
              <a:ext uri="{FF2B5EF4-FFF2-40B4-BE49-F238E27FC236}">
                <a16:creationId xmlns:a16="http://schemas.microsoft.com/office/drawing/2014/main" id="{AF1AF426-CD29-4D4D-992A-2B91A1FE8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010400" cy="94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1800" b="1" dirty="0">
                <a:solidFill>
                  <a:srgbClr val="210791"/>
                </a:solidFill>
                <a:latin typeface="Arial" panose="020B0604020202020204" pitchFamily="34" charset="0"/>
              </a:rPr>
              <a:t>LE, q. 1 -  Que é Deus?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1800" b="1" dirty="0">
                <a:solidFill>
                  <a:srgbClr val="210791"/>
                </a:solidFill>
                <a:latin typeface="Arial" panose="020B0604020202020204" pitchFamily="34" charset="0"/>
              </a:rPr>
              <a:t>“Deus é a inteligência suprema, causa primária de todas as coisas.”</a:t>
            </a: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E89E6DF1-4556-4D11-8E03-3EE9BAA7F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09800"/>
            <a:ext cx="83724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dirty="0"/>
              <a:t>LE, q. 2 – </a:t>
            </a:r>
            <a:r>
              <a:rPr lang="pt-BR" dirty="0"/>
              <a:t>Que se deve entender por infinito</a:t>
            </a:r>
            <a:r>
              <a:rPr lang="pt-BR" altLang="pt-BR" dirty="0"/>
              <a:t>?</a:t>
            </a:r>
          </a:p>
          <a:p>
            <a:pPr algn="l" eaLnBrk="1" hangingPunct="1"/>
            <a:r>
              <a:rPr lang="pt-BR" dirty="0"/>
              <a:t>“O que não tem começo nem fim: o desconhecido; tudo</a:t>
            </a:r>
          </a:p>
          <a:p>
            <a:pPr algn="l" eaLnBrk="1" hangingPunct="1"/>
            <a:r>
              <a:rPr lang="pt-BR" dirty="0"/>
              <a:t>o que é desconhecido é infinito</a:t>
            </a:r>
            <a:r>
              <a:rPr lang="pt-BR" altLang="pt-BR" dirty="0"/>
              <a:t>.”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3568DB4-C03E-4E54-8A00-B4E7D3B34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94" y="3263206"/>
            <a:ext cx="83724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dirty="0"/>
              <a:t>LE, q. 3 – </a:t>
            </a:r>
            <a:r>
              <a:rPr lang="pt-BR" dirty="0"/>
              <a:t>Poder-se-ia dizer que Deus é o infinito</a:t>
            </a:r>
            <a:r>
              <a:rPr lang="pt-BR" altLang="pt-BR" dirty="0"/>
              <a:t>?</a:t>
            </a:r>
          </a:p>
          <a:p>
            <a:pPr algn="l" eaLnBrk="1" hangingPunct="1"/>
            <a:r>
              <a:rPr lang="pt-BR" dirty="0"/>
              <a:t>“Definição incompleta. Pobreza da linguagem humana,</a:t>
            </a:r>
          </a:p>
          <a:p>
            <a:pPr algn="l" eaLnBrk="1" hangingPunct="1"/>
            <a:r>
              <a:rPr lang="pt-BR" dirty="0"/>
              <a:t>insuficiente para definir o que está acima da linguagem</a:t>
            </a:r>
          </a:p>
          <a:p>
            <a:pPr algn="l" eaLnBrk="1" hangingPunct="1"/>
            <a:r>
              <a:rPr lang="pt-BR" dirty="0"/>
              <a:t>dos homens</a:t>
            </a:r>
            <a:r>
              <a:rPr lang="pt-BR" altLang="pt-BR" dirty="0"/>
              <a:t>.”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BA590E52-6592-47BC-91FD-46D40096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93" y="4463535"/>
            <a:ext cx="83724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Deus é infinito em suas perfeições, mas o infinito é uma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abstração. Dizer que Deus é o infinito é tomar o atributo de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uma coisa pela coisa mesma, é definir uma coisa que não está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conhecida por uma outra que não o está mais do que a primeira.</a:t>
            </a:r>
            <a:endParaRPr lang="pt-BR" altLang="pt-BR" dirty="0">
              <a:solidFill>
                <a:schemeClr val="accent4"/>
              </a:solidFill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01B0217-621F-4CC0-BB3E-C3998889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" y="0"/>
            <a:ext cx="8524875" cy="691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anose="020B0A040201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anose="020B0A040201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anose="020B0A040201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anose="020B0A040201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anose="020B0A040201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anose="020B0A040201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anose="020B0A040201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pt-BR" altLang="pt-BR" sz="3200" b="0"/>
              <a:t>Doutrina Espírita – Deus e o Infinito</a:t>
            </a:r>
            <a:endParaRPr lang="pt-BR" altLang="pt-BR" sz="3200" b="0" dirty="0"/>
          </a:p>
        </p:txBody>
      </p:sp>
    </p:spTree>
    <p:extLst>
      <p:ext uri="{BB962C8B-B14F-4D97-AF65-F5344CB8AC3E}">
        <p14:creationId xmlns:p14="http://schemas.microsoft.com/office/powerpoint/2010/main" val="1865238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BF9632C-5BFB-4A76-BA65-D866B7599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46050"/>
            <a:ext cx="7777163" cy="792163"/>
          </a:xfrm>
        </p:spPr>
        <p:txBody>
          <a:bodyPr/>
          <a:lstStyle/>
          <a:p>
            <a:pPr eaLnBrk="1" hangingPunct="1"/>
            <a:r>
              <a:rPr lang="pt-BR" altLang="pt-BR" sz="3200"/>
              <a:t>ESTUDO O LIVRO DOS ESPÍRITOS</a:t>
            </a:r>
          </a:p>
        </p:txBody>
      </p:sp>
      <p:sp>
        <p:nvSpPr>
          <p:cNvPr id="157702" name="Text Box 6">
            <a:extLst>
              <a:ext uri="{FF2B5EF4-FFF2-40B4-BE49-F238E27FC236}">
                <a16:creationId xmlns:a16="http://schemas.microsoft.com/office/drawing/2014/main" id="{F73FFB05-F1FA-448A-B4B8-1F0A1A887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92375"/>
            <a:ext cx="882015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7200" b="1">
                <a:solidFill>
                  <a:srgbClr val="FF0000"/>
                </a:solidFill>
                <a:latin typeface="Californian FB" panose="0207040306080B030204" pitchFamily="18" charset="0"/>
              </a:rPr>
              <a:t>Continua no próximo encontro...</a:t>
            </a:r>
          </a:p>
        </p:txBody>
      </p:sp>
      <p:sp>
        <p:nvSpPr>
          <p:cNvPr id="157703" name="Text Box 7">
            <a:extLst>
              <a:ext uri="{FF2B5EF4-FFF2-40B4-BE49-F238E27FC236}">
                <a16:creationId xmlns:a16="http://schemas.microsoft.com/office/drawing/2014/main" id="{BF518A3E-B2C0-4A6D-BA87-EEB4F11C3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5445125"/>
            <a:ext cx="4040188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 b="1">
                <a:latin typeface="Arial" panose="020B0604020202020204" pitchFamily="34" charset="0"/>
              </a:rPr>
              <a:t>Bem-vindos ao estudo</a:t>
            </a:r>
            <a:br>
              <a:rPr lang="pt-BR" altLang="pt-BR" sz="2800" b="1">
                <a:latin typeface="Arial" panose="020B0604020202020204" pitchFamily="34" charset="0"/>
              </a:rPr>
            </a:br>
            <a:r>
              <a:rPr lang="pt-BR" altLang="pt-BR" sz="2800" b="1">
                <a:latin typeface="Arial" panose="020B0604020202020204" pitchFamily="34" charset="0"/>
              </a:rPr>
              <a:t> O Livro dos Espíritos!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/>
      <p:bldP spid="1577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D002D3F-B604-45FD-834D-7C24FBC93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2" y="213205"/>
            <a:ext cx="8524875" cy="691301"/>
          </a:xfrm>
        </p:spPr>
        <p:txBody>
          <a:bodyPr/>
          <a:lstStyle/>
          <a:p>
            <a:pPr eaLnBrk="1" hangingPunct="1"/>
            <a:r>
              <a:rPr lang="pt-BR" altLang="pt-BR" sz="3200" dirty="0"/>
              <a:t>Doutrina Espírita – </a:t>
            </a:r>
            <a:br>
              <a:rPr lang="pt-BR" altLang="pt-BR" sz="3200" dirty="0"/>
            </a:br>
            <a:r>
              <a:rPr lang="pt-BR" altLang="pt-BR" sz="3200" dirty="0"/>
              <a:t>Provas da existência de Deus</a:t>
            </a: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E89E6DF1-4556-4D11-8E03-3EE9BAA7F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2" y="1667914"/>
            <a:ext cx="8372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dirty="0"/>
              <a:t>LE, q. 4 – Onde se pode encontrar a prova da existência de Deus?</a:t>
            </a:r>
          </a:p>
          <a:p>
            <a:pPr algn="l" eaLnBrk="1" hangingPunct="1"/>
            <a:r>
              <a:rPr lang="pt-BR" altLang="pt-BR" dirty="0"/>
              <a:t>“Num axioma que aplicais às vossas ciências. Não há efeito sem causa. Procurai a causa de tudo o que não é obra do homem e a vossa razão responderá.”</a:t>
            </a: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08B92745-FEFA-4DE3-9B30-FA9E57471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670" y="2830496"/>
            <a:ext cx="71096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Para crer-se em Deus, basta se lance o olhar sobre as obras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da Criação. O Universo existe, logo tem uma causa. Duvidar da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existência de Deus é negar que todo efeito tem uma causa e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avançar que o nada pôde fazer alguma coisa.</a:t>
            </a:r>
            <a:endParaRPr lang="pt-BR" altLang="pt-BR" dirty="0">
              <a:solidFill>
                <a:schemeClr val="accent4"/>
              </a:solidFill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14247089-EC21-4B10-8B98-757C174BC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670" y="4436111"/>
            <a:ext cx="758733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dirty="0"/>
              <a:t>LE, q. 5 – </a:t>
            </a:r>
            <a:r>
              <a:rPr lang="pt-BR" dirty="0"/>
              <a:t>Que dedução se pode tirar do sentimento instintivo, que</a:t>
            </a:r>
          </a:p>
          <a:p>
            <a:pPr algn="l" eaLnBrk="1" hangingPunct="1"/>
            <a:r>
              <a:rPr lang="pt-BR" dirty="0"/>
              <a:t>todos os homens trazem em si, da existência de Deus?</a:t>
            </a:r>
          </a:p>
          <a:p>
            <a:pPr algn="l" eaLnBrk="1" hangingPunct="1"/>
            <a:r>
              <a:rPr lang="pt-BR" dirty="0"/>
              <a:t>“A de que Deus existe; pois, donde lhes viria esse sentimento,</a:t>
            </a:r>
          </a:p>
          <a:p>
            <a:pPr algn="l" eaLnBrk="1" hangingPunct="1"/>
            <a:r>
              <a:rPr lang="pt-BR" dirty="0"/>
              <a:t>se não tivesse uma base? É ainda uma consequência</a:t>
            </a:r>
          </a:p>
          <a:p>
            <a:pPr algn="l" eaLnBrk="1" hangingPunct="1"/>
            <a:r>
              <a:rPr lang="pt-BR" dirty="0"/>
              <a:t>do princípio - não há efeito sem causa.”</a:t>
            </a:r>
            <a:endParaRPr lang="pt-BR" alt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D002D3F-B604-45FD-834D-7C24FBC93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2" y="213205"/>
            <a:ext cx="8524875" cy="691301"/>
          </a:xfrm>
        </p:spPr>
        <p:txBody>
          <a:bodyPr/>
          <a:lstStyle/>
          <a:p>
            <a:pPr eaLnBrk="1" hangingPunct="1"/>
            <a:r>
              <a:rPr lang="pt-BR" altLang="pt-BR" sz="3200" dirty="0"/>
              <a:t>Doutrina Espírita – </a:t>
            </a:r>
            <a:br>
              <a:rPr lang="pt-BR" altLang="pt-BR" sz="3200" dirty="0"/>
            </a:br>
            <a:r>
              <a:rPr lang="pt-BR" altLang="pt-BR" sz="3200" dirty="0"/>
              <a:t>Provas da existência de Deus</a:t>
            </a: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08B92745-FEFA-4DE3-9B30-FA9E57471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86" y="2395752"/>
            <a:ext cx="74430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Se o sentimento da existência de um ser supremo fosse tão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somente produto de um ensino, não seria universal e não existiria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senão nos que houvessem podido receber esse ensino, conforme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se dá com as noções científicas.</a:t>
            </a:r>
            <a:endParaRPr lang="pt-BR" altLang="pt-BR" dirty="0">
              <a:solidFill>
                <a:schemeClr val="accent4"/>
              </a:solidFill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14247089-EC21-4B10-8B98-757C174BC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86" y="4005451"/>
            <a:ext cx="76129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dirty="0"/>
              <a:t>LE, q. 7 – </a:t>
            </a:r>
            <a:r>
              <a:rPr lang="pt-BR" dirty="0"/>
              <a:t>Poder-se-ia achar nas propriedades íntimas da matéria a</a:t>
            </a:r>
          </a:p>
          <a:p>
            <a:pPr algn="l" eaLnBrk="1" hangingPunct="1"/>
            <a:r>
              <a:rPr lang="pt-BR" dirty="0"/>
              <a:t>causa primária da formação das coisas?</a:t>
            </a:r>
          </a:p>
          <a:p>
            <a:pPr algn="l" eaLnBrk="1" hangingPunct="1"/>
            <a:r>
              <a:rPr lang="pt-BR" dirty="0"/>
              <a:t>“Mas, então, qual seria a causa dessas propriedades?</a:t>
            </a:r>
          </a:p>
          <a:p>
            <a:pPr algn="l" eaLnBrk="1" hangingPunct="1"/>
            <a:r>
              <a:rPr lang="pt-BR" dirty="0"/>
              <a:t>É indispensável sempre uma causa primária.”</a:t>
            </a:r>
            <a:endParaRPr lang="pt-BR" alt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7359D6-6420-4536-B0C3-60C2780A03A8}"/>
              </a:ext>
            </a:extLst>
          </p:cNvPr>
          <p:cNvSpPr txBox="1"/>
          <p:nvPr/>
        </p:nvSpPr>
        <p:spPr>
          <a:xfrm>
            <a:off x="329467" y="1190555"/>
            <a:ext cx="84850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pt-BR" altLang="pt-BR" dirty="0"/>
              <a:t>LE, q. 6 – </a:t>
            </a:r>
            <a:r>
              <a:rPr lang="pt-BR" dirty="0"/>
              <a:t>O sentimento íntimo que temos da existência de Deus não</a:t>
            </a:r>
          </a:p>
          <a:p>
            <a:pPr eaLnBrk="1" hangingPunct="1"/>
            <a:r>
              <a:rPr lang="pt-BR" dirty="0"/>
              <a:t>poderia ser fruto da educação, resultado de ideias adquiridas?</a:t>
            </a:r>
          </a:p>
          <a:p>
            <a:pPr eaLnBrk="1" hangingPunct="1"/>
            <a:r>
              <a:rPr lang="pt-BR" dirty="0"/>
              <a:t>“Se assim fosse, por que existiria nos vossos selvagens</a:t>
            </a:r>
          </a:p>
          <a:p>
            <a:pPr eaLnBrk="1" hangingPunct="1"/>
            <a:r>
              <a:rPr lang="pt-BR" dirty="0"/>
              <a:t>esse sentimento?”</a:t>
            </a:r>
            <a:endParaRPr lang="pt-BR" altLang="pt-BR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65C2889-FFB4-4024-9F7E-AE9814DB4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205780"/>
            <a:ext cx="76097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Atribuir a formação primária das coisas às propriedades íntimas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da matéria seria tomar o efeito pela causa, porquanto essas</a:t>
            </a:r>
          </a:p>
          <a:p>
            <a:pPr algn="l" eaLnBrk="1" hangingPunct="1"/>
            <a:r>
              <a:rPr lang="pt-BR" dirty="0">
                <a:solidFill>
                  <a:schemeClr val="accent4"/>
                </a:solidFill>
              </a:rPr>
              <a:t>propriedades são, também elas, um efeito que há de ter uma causa.</a:t>
            </a:r>
            <a:endParaRPr lang="pt-BR" altLang="pt-BR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70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D002D3F-B604-45FD-834D-7C24FBC93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2" y="213205"/>
            <a:ext cx="8524875" cy="691301"/>
          </a:xfrm>
        </p:spPr>
        <p:txBody>
          <a:bodyPr/>
          <a:lstStyle/>
          <a:p>
            <a:pPr eaLnBrk="1" hangingPunct="1"/>
            <a:r>
              <a:rPr lang="pt-BR" altLang="pt-BR" sz="3200" dirty="0"/>
              <a:t>Doutrina Espírita – </a:t>
            </a:r>
            <a:br>
              <a:rPr lang="pt-BR" altLang="pt-BR" sz="3200" dirty="0"/>
            </a:br>
            <a:r>
              <a:rPr lang="pt-BR" altLang="pt-BR" sz="3200" dirty="0"/>
              <a:t>Provas da existência de Deus</a:t>
            </a: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08B92745-FEFA-4DE3-9B30-FA9E57471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181" y="3240271"/>
            <a:ext cx="829488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sz="2000" dirty="0">
                <a:solidFill>
                  <a:schemeClr val="accent4"/>
                </a:solidFill>
              </a:rPr>
              <a:t>A harmonia existente no mecanismo do Universo patenteia combinações e desígnios determinados e, por isso mesmo, revela um poder inteligente. </a:t>
            </a:r>
          </a:p>
          <a:p>
            <a:pPr algn="l" eaLnBrk="1" hangingPunct="1"/>
            <a:r>
              <a:rPr lang="pt-BR" sz="2000" dirty="0">
                <a:solidFill>
                  <a:schemeClr val="accent4"/>
                </a:solidFill>
              </a:rPr>
              <a:t>Atribuir a formação primária ao acaso é insensatez, pois que o acaso é cego e não pode produzir os efeitos que a inteligência produz. </a:t>
            </a:r>
          </a:p>
          <a:p>
            <a:pPr algn="l" eaLnBrk="1" hangingPunct="1"/>
            <a:r>
              <a:rPr lang="pt-BR" sz="2000" dirty="0">
                <a:solidFill>
                  <a:schemeClr val="accent4"/>
                </a:solidFill>
              </a:rPr>
              <a:t>Um acaso inteligente já não seria acaso.</a:t>
            </a:r>
            <a:endParaRPr lang="pt-BR" altLang="pt-BR" sz="2000" dirty="0">
              <a:solidFill>
                <a:schemeClr val="accent4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7359D6-6420-4536-B0C3-60C2780A03A8}"/>
              </a:ext>
            </a:extLst>
          </p:cNvPr>
          <p:cNvSpPr txBox="1"/>
          <p:nvPr/>
        </p:nvSpPr>
        <p:spPr>
          <a:xfrm>
            <a:off x="251520" y="1916832"/>
            <a:ext cx="88924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pt-BR" altLang="pt-BR" sz="2000" dirty="0"/>
              <a:t>LE, q. 8 – </a:t>
            </a:r>
            <a:r>
              <a:rPr lang="pt-BR" sz="2000" dirty="0"/>
              <a:t>Que se deve pensar da opinião dos que atribuem a formação primária a uma combinação fortuita da matéria, ou por outra, ao acaso?</a:t>
            </a:r>
          </a:p>
          <a:p>
            <a:pPr eaLnBrk="1" hangingPunct="1"/>
            <a:r>
              <a:rPr lang="pt-BR" sz="2000" dirty="0"/>
              <a:t>“Outro absurdo! Que homem de bom-senso pode considerar o acaso um ser inteligente? E, demais, que é o acaso? Nada?”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4079655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D002D3F-B604-45FD-834D-7C24FBC93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2" y="213205"/>
            <a:ext cx="8524875" cy="691301"/>
          </a:xfrm>
        </p:spPr>
        <p:txBody>
          <a:bodyPr/>
          <a:lstStyle/>
          <a:p>
            <a:pPr eaLnBrk="1" hangingPunct="1"/>
            <a:r>
              <a:rPr lang="pt-BR" altLang="pt-BR" sz="3200" dirty="0"/>
              <a:t>Doutrina Espírita – </a:t>
            </a:r>
            <a:br>
              <a:rPr lang="pt-BR" altLang="pt-BR" sz="3200" dirty="0"/>
            </a:br>
            <a:r>
              <a:rPr lang="pt-BR" altLang="pt-BR" sz="3200" dirty="0"/>
              <a:t>Provas da existência de Deus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14247089-EC21-4B10-8B98-757C174BC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84" y="1412776"/>
            <a:ext cx="867696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 dirty="0"/>
              <a:t>LE, q. 9 – </a:t>
            </a:r>
            <a:r>
              <a:rPr lang="pt-BR" dirty="0"/>
              <a:t>Em que é que, na causa primária, se revela uma inteligência suprema e superior a todas as inteligências?</a:t>
            </a:r>
          </a:p>
          <a:p>
            <a:pPr algn="l" eaLnBrk="1" hangingPunct="1"/>
            <a:r>
              <a:rPr lang="pt-BR" dirty="0"/>
              <a:t>“Tendes um provérbio que diz: Pela obra se reconhece o autor. </a:t>
            </a:r>
          </a:p>
          <a:p>
            <a:pPr algn="l" eaLnBrk="1" hangingPunct="1"/>
            <a:r>
              <a:rPr lang="pt-BR" dirty="0"/>
              <a:t>Pois bem! Vede a obra e procurai o autor. </a:t>
            </a:r>
          </a:p>
          <a:p>
            <a:pPr algn="l" eaLnBrk="1" hangingPunct="1"/>
            <a:r>
              <a:rPr lang="pt-BR" dirty="0"/>
              <a:t>O orgulho é que gera a incredulidade. </a:t>
            </a:r>
          </a:p>
          <a:p>
            <a:pPr algn="l" eaLnBrk="1" hangingPunct="1"/>
            <a:r>
              <a:rPr lang="pt-BR" dirty="0"/>
              <a:t>O homem orgulhoso nada admite acima de si. </a:t>
            </a:r>
          </a:p>
          <a:p>
            <a:pPr algn="l" eaLnBrk="1" hangingPunct="1"/>
            <a:r>
              <a:rPr lang="pt-BR" dirty="0"/>
              <a:t>Por isso é que ele se denomina a si mesmo de espírito forte. </a:t>
            </a:r>
          </a:p>
          <a:p>
            <a:pPr algn="l" eaLnBrk="1" hangingPunct="1"/>
            <a:r>
              <a:rPr lang="pt-BR" dirty="0"/>
              <a:t>Pobre ser, que um sopro de Deus pode abater!”</a:t>
            </a:r>
            <a:endParaRPr lang="pt-BR" altLang="pt-BR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65C2889-FFB4-4024-9F7E-AE9814DB4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353" y="3721100"/>
            <a:ext cx="8064896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sz="1900" dirty="0">
                <a:solidFill>
                  <a:schemeClr val="accent4"/>
                </a:solidFill>
              </a:rPr>
              <a:t>Do poder de uma inteligência se julga pelas suas obras. </a:t>
            </a:r>
          </a:p>
          <a:p>
            <a:pPr algn="l" eaLnBrk="1" hangingPunct="1"/>
            <a:r>
              <a:rPr lang="pt-BR" sz="1900" dirty="0">
                <a:solidFill>
                  <a:schemeClr val="accent4"/>
                </a:solidFill>
              </a:rPr>
              <a:t>Não podendo nenhum ser humano criar o que a Natureza produz, a</a:t>
            </a:r>
          </a:p>
          <a:p>
            <a:pPr algn="l" eaLnBrk="1" hangingPunct="1"/>
            <a:r>
              <a:rPr lang="pt-BR" sz="1900" dirty="0">
                <a:solidFill>
                  <a:schemeClr val="accent4"/>
                </a:solidFill>
              </a:rPr>
              <a:t>causa primária é, conseguintemente, uma inteligência superior à</a:t>
            </a:r>
          </a:p>
          <a:p>
            <a:pPr algn="l" eaLnBrk="1" hangingPunct="1"/>
            <a:r>
              <a:rPr lang="pt-BR" sz="1900" dirty="0">
                <a:solidFill>
                  <a:schemeClr val="accent4"/>
                </a:solidFill>
              </a:rPr>
              <a:t>Humanidade.</a:t>
            </a:r>
          </a:p>
          <a:p>
            <a:pPr algn="l" eaLnBrk="1" hangingPunct="1"/>
            <a:r>
              <a:rPr lang="pt-BR" sz="1900" dirty="0">
                <a:solidFill>
                  <a:schemeClr val="accent4"/>
                </a:solidFill>
              </a:rPr>
              <a:t>Quaisquer que sejam os prodígios que a inteligência humana tenha operado, ela própria tem uma causa e, quanto maior for o que opere, tanto maior há de ser a causa primária. </a:t>
            </a:r>
          </a:p>
          <a:p>
            <a:pPr algn="l" eaLnBrk="1" hangingPunct="1"/>
            <a:r>
              <a:rPr lang="pt-BR" sz="1900" dirty="0">
                <a:solidFill>
                  <a:schemeClr val="accent4"/>
                </a:solidFill>
              </a:rPr>
              <a:t>Aquela inteligência superior é que é a causa primária de todas as coisas, seja qual for o nome que lhe deem.</a:t>
            </a:r>
            <a:endParaRPr lang="pt-BR" altLang="pt-BR" sz="19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06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2F9984E-BD67-480B-8310-4C5BB21BD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Doutrina Espírita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94CF4164-06FF-472F-8940-814A80BBD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0104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sz="2000" b="1">
                <a:solidFill>
                  <a:srgbClr val="210791"/>
                </a:solidFill>
                <a:latin typeface="Arial" panose="020B0604020202020204" pitchFamily="34" charset="0"/>
              </a:rPr>
              <a:t>Elogio à humanidade é elogio à Deus:</a:t>
            </a:r>
          </a:p>
          <a:p>
            <a:pPr eaLnBrk="1" hangingPunct="1">
              <a:buFontTx/>
              <a:buNone/>
            </a:pPr>
            <a:endParaRPr lang="pt-BR" altLang="pt-BR" sz="2000" b="1">
              <a:solidFill>
                <a:srgbClr val="210791"/>
              </a:solidFill>
              <a:latin typeface="Arial" panose="020B0604020202020204" pitchFamily="34" charset="0"/>
            </a:endParaRPr>
          </a:p>
        </p:txBody>
      </p:sp>
      <p:sp>
        <p:nvSpPr>
          <p:cNvPr id="152580" name="Text Box 4">
            <a:extLst>
              <a:ext uri="{FF2B5EF4-FFF2-40B4-BE49-F238E27FC236}">
                <a16:creationId xmlns:a16="http://schemas.microsoft.com/office/drawing/2014/main" id="{C4C4435C-DD37-4BD2-95FB-95663E51A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83724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“Quaisquer que sejam os prodígios que a inteligência humana tenha operado, ela própria tem uma causa e, quanto maior for o que opere, tanto maior há de ser a causa primária. (LE, q. 9 – comentário de Kardec)</a:t>
            </a:r>
          </a:p>
        </p:txBody>
      </p:sp>
      <p:sp>
        <p:nvSpPr>
          <p:cNvPr id="152581" name="Text Box 5">
            <a:extLst>
              <a:ext uri="{FF2B5EF4-FFF2-40B4-BE49-F238E27FC236}">
                <a16:creationId xmlns:a16="http://schemas.microsoft.com/office/drawing/2014/main" id="{7B38ECF2-A06E-447A-A444-A13BFDF84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Teologia apofática (teologia negativa):</a:t>
            </a:r>
          </a:p>
        </p:txBody>
      </p:sp>
      <p:sp>
        <p:nvSpPr>
          <p:cNvPr id="152582" name="Text Box 6">
            <a:extLst>
              <a:ext uri="{FF2B5EF4-FFF2-40B4-BE49-F238E27FC236}">
                <a16:creationId xmlns:a16="http://schemas.microsoft.com/office/drawing/2014/main" id="{D667CE6C-D5A2-4EF4-970E-28A2BCD35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05200"/>
            <a:ext cx="79787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>
                <a:latin typeface="Brooklyn-Normal" charset="0"/>
              </a:rPr>
              <a:t>Não é dado ao homem sondar a natureza íntima de Deus. </a:t>
            </a:r>
            <a:r>
              <a:rPr lang="pt-BR" altLang="pt-BR" i="1">
                <a:latin typeface="Brooklyn-Italic" charset="0"/>
              </a:rPr>
              <a:t>Para compreendê-lo, ainda nos falta o sentido próprio, que só se adquire por meio da completa depuração do Espírito</a:t>
            </a:r>
            <a:r>
              <a:rPr lang="pt-BR" altLang="pt-BR">
                <a:latin typeface="Brooklyn-Normal" charset="0"/>
              </a:rPr>
              <a:t>. Mas, se não pode penetrar na essência de Deus, o homem, desde que aceite como premissa a sua existência, pode, pelo raciocínio, chegar a conhecer-lhe os atributos necessários, porquanto, vendo o que ele absolutamente não pode ser, sem deixar de ser Deus, deduz daí o que ele deve ser. (Gênese, II, 8)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  <p:bldP spid="152580" grpId="0" autoUpdateAnimBg="0"/>
      <p:bldP spid="152581" grpId="0" autoUpdateAnimBg="0"/>
      <p:bldP spid="1525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D86B47D2-B40A-4899-93E5-E2B39A143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/>
              <a:t>Tipos de Prova da Existência de Deus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CF4184FE-9560-4358-A65E-7315C7D31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0104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1800" b="1">
                <a:solidFill>
                  <a:srgbClr val="210791"/>
                </a:solidFill>
                <a:latin typeface="Arial" panose="020B0604020202020204" pitchFamily="34" charset="0"/>
              </a:rPr>
              <a:t>1- Cosmológicas: o explicam como Causa de tudo. (Aristóteles, Tomás de Aquino)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BBC45183-4A46-4F43-B1B3-B86AE8BEC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837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2- Ontológicas – o apresentam perfeito em Seus atributos que conferem possibilidade da existência dos mesmos. (Santo Anselmo)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49B42DD3-EBAE-4482-BC36-5CF8E3E93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3- Teleológicas: a harmonia do universo só pode ter origem numa inteligência perfeita. (Isaac Newton)</a:t>
            </a:r>
          </a:p>
        </p:txBody>
      </p:sp>
      <p:sp>
        <p:nvSpPr>
          <p:cNvPr id="153606" name="Text Box 6">
            <a:extLst>
              <a:ext uri="{FF2B5EF4-FFF2-40B4-BE49-F238E27FC236}">
                <a16:creationId xmlns:a16="http://schemas.microsoft.com/office/drawing/2014/main" id="{3835030D-EA61-4D78-877F-A8E2870F7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352800"/>
            <a:ext cx="7978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4- Morais – origem da responsabilidade moral no homem. Atesta a existência de um Legislador Absoluto. (Immanuel Kant)</a:t>
            </a:r>
          </a:p>
        </p:txBody>
      </p:sp>
      <p:sp>
        <p:nvSpPr>
          <p:cNvPr id="153607" name="Text Box 7">
            <a:extLst>
              <a:ext uri="{FF2B5EF4-FFF2-40B4-BE49-F238E27FC236}">
                <a16:creationId xmlns:a16="http://schemas.microsoft.com/office/drawing/2014/main" id="{6ED1BE76-549A-4D7E-BFFF-6B5EBA4D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48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5- Históricas – o instinto da existência de Deus em povos pré-científicos. (Cícero – “Da natureza dos deuses”)</a:t>
            </a:r>
          </a:p>
        </p:txBody>
      </p:sp>
      <p:sp>
        <p:nvSpPr>
          <p:cNvPr id="153608" name="Text Box 8">
            <a:extLst>
              <a:ext uri="{FF2B5EF4-FFF2-40B4-BE49-F238E27FC236}">
                <a16:creationId xmlns:a16="http://schemas.microsoft.com/office/drawing/2014/main" id="{55BEFF23-C59D-4CE6-B309-15B31ACAC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4800600"/>
            <a:ext cx="8359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6- Metafísicas- idéia do Bem Supremo (Platão)</a:t>
            </a:r>
          </a:p>
        </p:txBody>
      </p:sp>
      <p:sp>
        <p:nvSpPr>
          <p:cNvPr id="153609" name="Text Box 9">
            <a:extLst>
              <a:ext uri="{FF2B5EF4-FFF2-40B4-BE49-F238E27FC236}">
                <a16:creationId xmlns:a16="http://schemas.microsoft.com/office/drawing/2014/main" id="{80D78C46-DC88-4758-9D9B-FC3EB4518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7- Física Quântica – o observador externo que permite que tudo exista. (Amit Goswami)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utoUpdateAnimBg="0"/>
      <p:bldP spid="153603" grpId="0" build="p" autoUpdateAnimBg="0"/>
      <p:bldP spid="153604" grpId="0" autoUpdateAnimBg="0"/>
      <p:bldP spid="153605" grpId="0" autoUpdateAnimBg="0"/>
      <p:bldP spid="153606" grpId="0" autoUpdateAnimBg="0"/>
      <p:bldP spid="153607" grpId="0" autoUpdateAnimBg="0"/>
      <p:bldP spid="153608" grpId="0" autoUpdateAnimBg="0"/>
      <p:bldP spid="15360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BCE93C11-345D-4877-B6BD-4396B5091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/>
              <a:t>Santo Anselmo de Cantuária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F024A608-832B-42F6-A832-A0D16FB43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010400" cy="457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t-BR" altLang="pt-BR" sz="2000" b="1">
                <a:solidFill>
                  <a:srgbClr val="210791"/>
                </a:solidFill>
                <a:latin typeface="Arial" panose="020B0604020202020204" pitchFamily="34" charset="0"/>
              </a:rPr>
              <a:t>A despretensão de sua obra;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5184D0A7-9C6C-48B6-ACCA-5C1DC26AE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37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Originalidade: busca de um argumento racional para a existência de Deus</a:t>
            </a:r>
          </a:p>
        </p:txBody>
      </p:sp>
      <p:sp>
        <p:nvSpPr>
          <p:cNvPr id="155653" name="Text Box 5">
            <a:extLst>
              <a:ext uri="{FF2B5EF4-FFF2-40B4-BE49-F238E27FC236}">
                <a16:creationId xmlns:a16="http://schemas.microsoft.com/office/drawing/2014/main" id="{F28DC3C6-66AC-47C3-8C96-22EA426B5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830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Monologium:</a:t>
            </a:r>
          </a:p>
        </p:txBody>
      </p:sp>
      <p:sp>
        <p:nvSpPr>
          <p:cNvPr id="155654" name="Text Box 6">
            <a:extLst>
              <a:ext uri="{FF2B5EF4-FFF2-40B4-BE49-F238E27FC236}">
                <a16:creationId xmlns:a16="http://schemas.microsoft.com/office/drawing/2014/main" id="{2C33FC11-8ECC-4589-A3B3-0FAF25043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38400"/>
            <a:ext cx="7978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1- a experiência mostra que há bens melhores que outros. Em uma série de atributos.</a:t>
            </a:r>
          </a:p>
        </p:txBody>
      </p:sp>
      <p:sp>
        <p:nvSpPr>
          <p:cNvPr id="155655" name="Text Box 7">
            <a:extLst>
              <a:ext uri="{FF2B5EF4-FFF2-40B4-BE49-F238E27FC236}">
                <a16:creationId xmlns:a16="http://schemas.microsoft.com/office/drawing/2014/main" id="{54586F00-4882-4F7F-962D-C23EC5606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2- comparamos os bens de acordo com algo que está presente em todos, mais em um, menos em outro, ou igual.</a:t>
            </a:r>
          </a:p>
        </p:txBody>
      </p:sp>
      <p:sp>
        <p:nvSpPr>
          <p:cNvPr id="155656" name="Text Box 8">
            <a:extLst>
              <a:ext uri="{FF2B5EF4-FFF2-40B4-BE49-F238E27FC236}">
                <a16:creationId xmlns:a16="http://schemas.microsoft.com/office/drawing/2014/main" id="{97085563-CAE5-40D8-BE6A-3CA073F97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3733800"/>
            <a:ext cx="8359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3- este bem, graças ao qual, todas as coisas são boas deve ser um grande bem, acima do qual não há nenhum outro.</a:t>
            </a:r>
          </a:p>
        </p:txBody>
      </p:sp>
      <p:sp>
        <p:nvSpPr>
          <p:cNvPr id="155657" name="Text Box 9">
            <a:extLst>
              <a:ext uri="{FF2B5EF4-FFF2-40B4-BE49-F238E27FC236}">
                <a16:creationId xmlns:a16="http://schemas.microsoft.com/office/drawing/2014/main" id="{C3E7EF1E-6FE4-4D56-B1A7-F67448015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95800"/>
            <a:ext cx="792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4- infinito/superlativo: ser soberanamente bom, grande...</a:t>
            </a:r>
          </a:p>
        </p:txBody>
      </p:sp>
      <p:sp>
        <p:nvSpPr>
          <p:cNvPr id="155658" name="Text Box 10">
            <a:extLst>
              <a:ext uri="{FF2B5EF4-FFF2-40B4-BE49-F238E27FC236}">
                <a16:creationId xmlns:a16="http://schemas.microsoft.com/office/drawing/2014/main" id="{1566C2CC-8272-42D5-8DEF-2EE0D8AA4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029200"/>
            <a:ext cx="7924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5- de onde vêm as coisas? De um só ou de muitos? Se de muitos ou a) se ordenam a um só que lhes dá a existência, ou b) existem por si mesmos, ou c) derivam sua existência mutuamente um do outro.</a:t>
            </a:r>
          </a:p>
        </p:txBody>
      </p:sp>
      <p:sp>
        <p:nvSpPr>
          <p:cNvPr id="155659" name="Text Box 11">
            <a:extLst>
              <a:ext uri="{FF2B5EF4-FFF2-40B4-BE49-F238E27FC236}">
                <a16:creationId xmlns:a16="http://schemas.microsoft.com/office/drawing/2014/main" id="{8946D4AD-A691-42D7-893D-EAE58B301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019800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algn="r"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pt-BR" altLang="pt-BR"/>
              <a:t>6- deve haver um ser único, sumamente elevado e que é soberanamente bom e grande.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build="p" autoUpdateAnimBg="0"/>
      <p:bldP spid="155652" grpId="0" autoUpdateAnimBg="0"/>
      <p:bldP spid="155653" grpId="0" autoUpdateAnimBg="0"/>
      <p:bldP spid="155654" grpId="0" autoUpdateAnimBg="0"/>
      <p:bldP spid="155655" grpId="0" autoUpdateAnimBg="0"/>
      <p:bldP spid="155656" grpId="0" autoUpdateAnimBg="0"/>
      <p:bldP spid="155657" grpId="0" autoUpdateAnimBg="0"/>
      <p:bldP spid="155658" grpId="0" autoUpdateAnimBg="0"/>
      <p:bldP spid="155659" grpId="0" autoUpdateAnimBg="0"/>
    </p:bldLst>
  </p:timing>
</p:sld>
</file>

<file path=ppt/theme/theme1.xml><?xml version="1.0" encoding="utf-8"?>
<a:theme xmlns:a="http://schemas.openxmlformats.org/drawingml/2006/main" name="Inverse design template">
  <a:themeElements>
    <a:clrScheme name="Inverse design template 12">
      <a:dk1>
        <a:srgbClr val="000000"/>
      </a:dk1>
      <a:lt1>
        <a:srgbClr val="686B5D"/>
      </a:lt1>
      <a:dk2>
        <a:srgbClr val="A5984D"/>
      </a:dk2>
      <a:lt2>
        <a:srgbClr val="777777"/>
      </a:lt2>
      <a:accent1>
        <a:srgbClr val="909082"/>
      </a:accent1>
      <a:accent2>
        <a:srgbClr val="809EA8"/>
      </a:accent2>
      <a:accent3>
        <a:srgbClr val="B9BAB6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Inverse desig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nvers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vers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vers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vers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vers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vers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vers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vers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vers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verse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verse design template 11">
        <a:dk1>
          <a:srgbClr val="000000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verse design template 12">
        <a:dk1>
          <a:srgbClr val="000000"/>
        </a:dk1>
        <a:lt1>
          <a:srgbClr val="686B5D"/>
        </a:lt1>
        <a:dk2>
          <a:srgbClr val="A5984D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Inverse design template</Template>
  <TotalTime>3553</TotalTime>
  <Words>2178</Words>
  <Application>Microsoft Office PowerPoint</Application>
  <PresentationFormat>Apresentação na tela (4:3)</PresentationFormat>
  <Paragraphs>190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Berlin Sans FB Demi</vt:lpstr>
      <vt:lpstr>Brooklyn-Italic</vt:lpstr>
      <vt:lpstr>Brooklyn-Normal</vt:lpstr>
      <vt:lpstr>Californian FB</vt:lpstr>
      <vt:lpstr>Tahoma</vt:lpstr>
      <vt:lpstr>Inverse design template</vt:lpstr>
      <vt:lpstr>Apresentação do PowerPoint</vt:lpstr>
      <vt:lpstr>Apresentação do PowerPoint</vt:lpstr>
      <vt:lpstr>Doutrina Espírita –  Provas da existência de Deus</vt:lpstr>
      <vt:lpstr>Doutrina Espírita –  Provas da existência de Deus</vt:lpstr>
      <vt:lpstr>Doutrina Espírita –  Provas da existência de Deus</vt:lpstr>
      <vt:lpstr>Doutrina Espírita –  Provas da existência de Deus</vt:lpstr>
      <vt:lpstr>Doutrina Espírita</vt:lpstr>
      <vt:lpstr>Tipos de Prova da Existência de Deus</vt:lpstr>
      <vt:lpstr>Santo Anselmo de Cantuária</vt:lpstr>
      <vt:lpstr>Santo Anselmo de Cantuária</vt:lpstr>
      <vt:lpstr>Tomás de Aquino</vt:lpstr>
      <vt:lpstr>Tomás de Aquino</vt:lpstr>
      <vt:lpstr>Tomás de Aquino</vt:lpstr>
      <vt:lpstr>Tomás de Aquino</vt:lpstr>
      <vt:lpstr>Tomás de Aquino</vt:lpstr>
      <vt:lpstr>Tomás de Aquino</vt:lpstr>
      <vt:lpstr>Bibliografia</vt:lpstr>
      <vt:lpstr>Apresentação do PowerPoint</vt:lpstr>
      <vt:lpstr>Apresentação do PowerPoint</vt:lpstr>
      <vt:lpstr>ESTUDO O LIVRO DOS ESPÍRITOS</vt:lpstr>
    </vt:vector>
  </TitlesOfParts>
  <Manager/>
  <Company/>
  <LinksUpToDate>false</LinksUpToDate>
  <SharedDoc>false</SharedDoc>
  <HyperlinkBase>http://www.amigosdocristo.espiritismo.net/estudo-le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Existência de Deus</dc:title>
  <dc:subject>Espiritismo</dc:subject>
  <dc:creator>André Pereira</dc:creator>
  <cp:keywords>Espiritismo, O Livro dos Espíritos, Allan Kardec</cp:keywords>
  <dc:description>Estudo sistemático de O Livro dos Espíritos_x000d_
Referência: Parte 1, Cap. 1, itens 1-9</dc:description>
  <cp:lastModifiedBy>Amancio José Camilo dos Santos</cp:lastModifiedBy>
  <cp:revision>429</cp:revision>
  <cp:lastPrinted>1601-01-01T00:00:00Z</cp:lastPrinted>
  <dcterms:created xsi:type="dcterms:W3CDTF">2004-07-04T20:58:55Z</dcterms:created>
  <dcterms:modified xsi:type="dcterms:W3CDTF">2021-09-30T21:43:50Z</dcterms:modified>
  <cp:category>Espiritismo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TC010731051033</vt:lpwstr>
  </property>
</Properties>
</file>